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51"/>
  </p:notesMasterIdLst>
  <p:handoutMasterIdLst>
    <p:handoutMasterId r:id="rId52"/>
  </p:handoutMasterIdLst>
  <p:sldIdLst>
    <p:sldId id="1773" r:id="rId6"/>
    <p:sldId id="1717" r:id="rId7"/>
    <p:sldId id="1719" r:id="rId8"/>
    <p:sldId id="1784" r:id="rId9"/>
    <p:sldId id="1785" r:id="rId10"/>
    <p:sldId id="1767" r:id="rId11"/>
    <p:sldId id="1738" r:id="rId12"/>
    <p:sldId id="1720" r:id="rId13"/>
    <p:sldId id="1740" r:id="rId14"/>
    <p:sldId id="1734" r:id="rId15"/>
    <p:sldId id="1660" r:id="rId16"/>
    <p:sldId id="1768" r:id="rId17"/>
    <p:sldId id="1780" r:id="rId18"/>
    <p:sldId id="1730" r:id="rId19"/>
    <p:sldId id="1739" r:id="rId20"/>
    <p:sldId id="1762" r:id="rId21"/>
    <p:sldId id="1763" r:id="rId22"/>
    <p:sldId id="1764" r:id="rId23"/>
    <p:sldId id="1765" r:id="rId24"/>
    <p:sldId id="1766" r:id="rId25"/>
    <p:sldId id="1754" r:id="rId26"/>
    <p:sldId id="1753" r:id="rId27"/>
    <p:sldId id="1755" r:id="rId28"/>
    <p:sldId id="1769" r:id="rId29"/>
    <p:sldId id="1781" r:id="rId30"/>
    <p:sldId id="1731" r:id="rId31"/>
    <p:sldId id="1756" r:id="rId32"/>
    <p:sldId id="1735" r:id="rId33"/>
    <p:sldId id="1737" r:id="rId34"/>
    <p:sldId id="1782" r:id="rId35"/>
    <p:sldId id="1729" r:id="rId36"/>
    <p:sldId id="1759" r:id="rId37"/>
    <p:sldId id="1761" r:id="rId38"/>
    <p:sldId id="1757" r:id="rId39"/>
    <p:sldId id="1760" r:id="rId40"/>
    <p:sldId id="1771" r:id="rId41"/>
    <p:sldId id="1783" r:id="rId42"/>
    <p:sldId id="1745" r:id="rId43"/>
    <p:sldId id="1752" r:id="rId44"/>
    <p:sldId id="1727" r:id="rId45"/>
    <p:sldId id="1746" r:id="rId46"/>
    <p:sldId id="1750" r:id="rId47"/>
    <p:sldId id="1751" r:id="rId48"/>
    <p:sldId id="1772" r:id="rId49"/>
    <p:sldId id="1718"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73"/>
            <p14:sldId id="1717"/>
            <p14:sldId id="1719"/>
            <p14:sldId id="1784"/>
            <p14:sldId id="1785"/>
            <p14:sldId id="1767"/>
            <p14:sldId id="1738"/>
            <p14:sldId id="1720"/>
            <p14:sldId id="1740"/>
            <p14:sldId id="1734"/>
            <p14:sldId id="1660"/>
            <p14:sldId id="1768"/>
            <p14:sldId id="1780"/>
            <p14:sldId id="1730"/>
            <p14:sldId id="1739"/>
            <p14:sldId id="1762"/>
            <p14:sldId id="1763"/>
            <p14:sldId id="1764"/>
            <p14:sldId id="1765"/>
            <p14:sldId id="1766"/>
            <p14:sldId id="1754"/>
            <p14:sldId id="1753"/>
            <p14:sldId id="1755"/>
            <p14:sldId id="1769"/>
            <p14:sldId id="1781"/>
            <p14:sldId id="1731"/>
            <p14:sldId id="1756"/>
            <p14:sldId id="1735"/>
            <p14:sldId id="1737"/>
            <p14:sldId id="1782"/>
            <p14:sldId id="1729"/>
            <p14:sldId id="1759"/>
            <p14:sldId id="1761"/>
            <p14:sldId id="1757"/>
            <p14:sldId id="1760"/>
            <p14:sldId id="1771"/>
            <p14:sldId id="1783"/>
            <p14:sldId id="1745"/>
            <p14:sldId id="1752"/>
            <p14:sldId id="1727"/>
            <p14:sldId id="1746"/>
            <p14:sldId id="1750"/>
            <p14:sldId id="1751"/>
            <p14:sldId id="1772"/>
            <p14:sldId id="17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97"/>
    <a:srgbClr val="FFFFFF"/>
    <a:srgbClr val="EAEAEA"/>
    <a:srgbClr val="1A1A1A"/>
    <a:srgbClr val="0078D4"/>
    <a:srgbClr val="107C10"/>
    <a:srgbClr val="004B50"/>
    <a:srgbClr val="008272"/>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80376" autoAdjust="0"/>
  </p:normalViewPr>
  <p:slideViewPr>
    <p:cSldViewPr snapToGrid="0">
      <p:cViewPr varScale="1">
        <p:scale>
          <a:sx n="116" d="100"/>
          <a:sy n="116" d="100"/>
        </p:scale>
        <p:origin x="84" y="28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E12C295-D0F6-411D-9352-B119EEF759D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2A66888-5D41-4BB9-AC31-80920C4CA711}">
      <dgm:prSet phldrT="[Text]" custT="1">
        <dgm:style>
          <a:lnRef idx="1">
            <a:schemeClr val="accent1"/>
          </a:lnRef>
          <a:fillRef idx="0">
            <a:schemeClr val="accent1"/>
          </a:fillRef>
          <a:effectRef idx="0">
            <a:schemeClr val="accent1"/>
          </a:effectRef>
          <a:fontRef idx="minor">
            <a:schemeClr val="tx1"/>
          </a:fontRef>
        </dgm:style>
      </dgm:prSet>
      <dgm:spPr>
        <a:solidFill>
          <a:schemeClr val="accent3">
            <a:lumMod val="20000"/>
            <a:lumOff val="80000"/>
          </a:schemeClr>
        </a:solidFill>
        <a:ln w="19050">
          <a:noFill/>
          <a:prstDash val="solid"/>
        </a:ln>
      </dgm:spPr>
      <dgm:t>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100" kern="1200" dirty="0">
              <a:solidFill>
                <a:schemeClr val="tx1"/>
              </a:solidFill>
              <a:latin typeface="Segoe UI"/>
              <a:ea typeface="+mn-ea"/>
              <a:cs typeface="+mn-cs"/>
            </a:rPr>
            <a:t>延迟</a:t>
          </a:r>
          <a:endParaRPr lang="en-US" sz="2100" kern="1200" dirty="0">
            <a:solidFill>
              <a:schemeClr val="tx1"/>
            </a:solidFill>
            <a:latin typeface="Segoe UI"/>
            <a:ea typeface="+mn-ea"/>
            <a:cs typeface="+mn-cs"/>
          </a:endParaRPr>
        </a:p>
      </dgm:t>
    </dgm:pt>
    <dgm:pt modelId="{5371445D-CAC1-45B5-BB6B-376472984E02}" type="parTrans" cxnId="{280AF8BA-EEE1-4162-AC2C-47E5091F3156}">
      <dgm:prSet/>
      <dgm:spPr/>
      <dgm:t>
        <a:bodyPr/>
        <a:lstStyle/>
        <a:p>
          <a:endParaRPr lang="en-US">
            <a:solidFill>
              <a:schemeClr val="tx1"/>
            </a:solidFill>
          </a:endParaRPr>
        </a:p>
      </dgm:t>
    </dgm:pt>
    <dgm:pt modelId="{1C53EBD7-7F0B-4C6D-9354-ED9373B910B6}" type="sibTrans" cxnId="{280AF8BA-EEE1-4162-AC2C-47E5091F3156}">
      <dgm:prSet/>
      <dgm:spPr/>
      <dgm:t>
        <a:bodyPr/>
        <a:lstStyle/>
        <a:p>
          <a:endParaRPr lang="en-US">
            <a:solidFill>
              <a:schemeClr val="tx1"/>
            </a:solidFill>
          </a:endParaRPr>
        </a:p>
      </dgm:t>
    </dgm:pt>
    <dgm:pt modelId="{EFB66EB0-6D56-4606-84C1-73A9AEB63D85}">
      <dgm:prSet phldrT="[Text]"/>
      <dgm:spPr>
        <a:solidFill>
          <a:schemeClr val="accent2">
            <a:lumMod val="10000"/>
            <a:lumOff val="90000"/>
          </a:schemeClr>
        </a:solidFill>
      </dgm:spPr>
      <dgm:t>
        <a:bodyPr/>
        <a:lstStyle/>
        <a:p>
          <a:r>
            <a:rPr lang="zh-CN" altLang="en-US" dirty="0">
              <a:solidFill>
                <a:schemeClr val="tx1"/>
              </a:solidFill>
            </a:rPr>
            <a:t>吞吐</a:t>
          </a:r>
          <a:endParaRPr lang="en-US" dirty="0">
            <a:solidFill>
              <a:schemeClr val="tx1"/>
            </a:solidFill>
          </a:endParaRPr>
        </a:p>
      </dgm:t>
    </dgm:pt>
    <dgm:pt modelId="{7598CBC6-2431-48CB-B7A9-1A05CCB28D02}" type="parTrans" cxnId="{A44027EE-0C28-4117-B06D-F83BBE2A270C}">
      <dgm:prSet/>
      <dgm:spPr/>
      <dgm:t>
        <a:bodyPr/>
        <a:lstStyle/>
        <a:p>
          <a:endParaRPr lang="en-US">
            <a:solidFill>
              <a:schemeClr val="tx1"/>
            </a:solidFill>
          </a:endParaRPr>
        </a:p>
      </dgm:t>
    </dgm:pt>
    <dgm:pt modelId="{CB6B9F45-B84B-4536-A5F4-24832DC5EB01}" type="sibTrans" cxnId="{A44027EE-0C28-4117-B06D-F83BBE2A270C}">
      <dgm:prSet/>
      <dgm:spPr/>
      <dgm:t>
        <a:bodyPr/>
        <a:lstStyle/>
        <a:p>
          <a:endParaRPr lang="en-US">
            <a:solidFill>
              <a:schemeClr val="tx1"/>
            </a:solidFill>
          </a:endParaRPr>
        </a:p>
      </dgm:t>
    </dgm:pt>
    <dgm:pt modelId="{12200C64-867F-485C-9AA8-8D508AE5E4A2}">
      <dgm:prSet phldrT="[Text]"/>
      <dgm:spPr>
        <a:solidFill>
          <a:schemeClr val="bg1">
            <a:lumMod val="95000"/>
          </a:schemeClr>
        </a:solidFill>
      </dgm:spPr>
      <dgm:t>
        <a:bodyPr/>
        <a:lstStyle/>
        <a:p>
          <a:r>
            <a:rPr lang="zh-CN" altLang="en-US" dirty="0">
              <a:solidFill>
                <a:schemeClr val="tx1"/>
              </a:solidFill>
            </a:rPr>
            <a:t>效率</a:t>
          </a:r>
          <a:endParaRPr lang="en-US" dirty="0">
            <a:solidFill>
              <a:schemeClr val="tx1"/>
            </a:solidFill>
          </a:endParaRPr>
        </a:p>
      </dgm:t>
    </dgm:pt>
    <dgm:pt modelId="{E343DE6B-75DB-4AF3-85AE-314937EC092C}" type="parTrans" cxnId="{2D7F0B5F-8E47-424F-873F-2E300B8E2320}">
      <dgm:prSet/>
      <dgm:spPr/>
      <dgm:t>
        <a:bodyPr/>
        <a:lstStyle/>
        <a:p>
          <a:endParaRPr lang="en-US">
            <a:solidFill>
              <a:schemeClr val="tx1"/>
            </a:solidFill>
          </a:endParaRPr>
        </a:p>
      </dgm:t>
    </dgm:pt>
    <dgm:pt modelId="{B9C82E94-97B5-40EA-A1E7-2A099CC46370}" type="sibTrans" cxnId="{2D7F0B5F-8E47-424F-873F-2E300B8E2320}">
      <dgm:prSet/>
      <dgm:spPr/>
      <dgm:t>
        <a:bodyPr/>
        <a:lstStyle/>
        <a:p>
          <a:endParaRPr lang="en-US">
            <a:solidFill>
              <a:schemeClr val="tx1"/>
            </a:solidFill>
          </a:endParaRPr>
        </a:p>
      </dgm:t>
    </dgm:pt>
    <dgm:pt modelId="{62138222-6BFB-4F95-A58D-B6519481655B}">
      <dgm:prSet phldrT="[Text]"/>
      <dgm:spPr>
        <a:solidFill>
          <a:schemeClr val="accent4">
            <a:lumMod val="20000"/>
            <a:lumOff val="80000"/>
          </a:schemeClr>
        </a:solidFill>
      </dgm:spPr>
      <dgm:t>
        <a:bodyPr/>
        <a:lstStyle/>
        <a:p>
          <a:r>
            <a:rPr lang="zh-CN" altLang="en-US" dirty="0">
              <a:solidFill>
                <a:schemeClr val="tx1"/>
              </a:solidFill>
            </a:rPr>
            <a:t>灵活性</a:t>
          </a:r>
          <a:endParaRPr lang="en-US" dirty="0">
            <a:solidFill>
              <a:schemeClr val="tx1"/>
            </a:solidFill>
          </a:endParaRPr>
        </a:p>
      </dgm:t>
    </dgm:pt>
    <dgm:pt modelId="{FFAB69EF-53AA-4CCE-828A-D2D30E7C3ADE}" type="parTrans" cxnId="{B0333DEA-69DA-4053-B060-22632C482312}">
      <dgm:prSet/>
      <dgm:spPr/>
      <dgm:t>
        <a:bodyPr/>
        <a:lstStyle/>
        <a:p>
          <a:endParaRPr lang="en-US">
            <a:solidFill>
              <a:schemeClr val="tx1"/>
            </a:solidFill>
          </a:endParaRPr>
        </a:p>
      </dgm:t>
    </dgm:pt>
    <dgm:pt modelId="{622A7758-BF3B-4E8E-BD94-6C936740A9AF}" type="sibTrans" cxnId="{B0333DEA-69DA-4053-B060-22632C482312}">
      <dgm:prSet/>
      <dgm:spPr/>
      <dgm:t>
        <a:bodyPr/>
        <a:lstStyle/>
        <a:p>
          <a:endParaRPr lang="en-US">
            <a:solidFill>
              <a:schemeClr val="tx1"/>
            </a:solidFill>
          </a:endParaRPr>
        </a:p>
      </dgm:t>
    </dgm:pt>
    <dgm:pt modelId="{7CFD35AF-DE1E-41D4-BC57-CBB3F45727B8}">
      <dgm:prSet phldrT="[Text]"/>
      <dgm:spPr>
        <a:solidFill>
          <a:schemeClr val="accent6">
            <a:lumMod val="90000"/>
          </a:schemeClr>
        </a:solidFill>
      </dgm:spPr>
      <dgm:t>
        <a:bodyPr/>
        <a:lstStyle/>
        <a:p>
          <a:r>
            <a:rPr lang="zh-CN" altLang="en-US" dirty="0">
              <a:solidFill>
                <a:schemeClr val="tx1"/>
              </a:solidFill>
            </a:rPr>
            <a:t>扩展性</a:t>
          </a:r>
          <a:endParaRPr lang="en-US" dirty="0">
            <a:solidFill>
              <a:schemeClr val="tx1"/>
            </a:solidFill>
          </a:endParaRPr>
        </a:p>
      </dgm:t>
    </dgm:pt>
    <dgm:pt modelId="{37493FCA-5885-4C15-A393-DFFBCCDC69AE}" type="parTrans" cxnId="{C367E158-5E08-49D0-8520-E0D7B1C8A724}">
      <dgm:prSet/>
      <dgm:spPr/>
      <dgm:t>
        <a:bodyPr/>
        <a:lstStyle/>
        <a:p>
          <a:endParaRPr lang="en-US">
            <a:solidFill>
              <a:schemeClr val="tx1"/>
            </a:solidFill>
          </a:endParaRPr>
        </a:p>
      </dgm:t>
    </dgm:pt>
    <dgm:pt modelId="{01D320A8-5184-4B76-96DB-DDD60B5ED5F1}" type="sibTrans" cxnId="{C367E158-5E08-49D0-8520-E0D7B1C8A724}">
      <dgm:prSet/>
      <dgm:spPr/>
      <dgm:t>
        <a:bodyPr/>
        <a:lstStyle/>
        <a:p>
          <a:endParaRPr lang="en-US">
            <a:solidFill>
              <a:schemeClr val="tx1"/>
            </a:solidFill>
          </a:endParaRPr>
        </a:p>
      </dgm:t>
    </dgm:pt>
    <dgm:pt modelId="{B04DC2A2-134A-4928-95F7-C3E8A41BABD0}" type="pres">
      <dgm:prSet presAssocID="{2E12C295-D0F6-411D-9352-B119EEF759DF}" presName="cycle" presStyleCnt="0">
        <dgm:presLayoutVars>
          <dgm:dir/>
          <dgm:resizeHandles val="exact"/>
        </dgm:presLayoutVars>
      </dgm:prSet>
      <dgm:spPr/>
    </dgm:pt>
    <dgm:pt modelId="{C4AB6787-3CAF-42B9-9566-B411C472121D}" type="pres">
      <dgm:prSet presAssocID="{72A66888-5D41-4BB9-AC31-80920C4CA711}" presName="node" presStyleLbl="node1" presStyleIdx="0" presStyleCnt="5">
        <dgm:presLayoutVars>
          <dgm:bulletEnabled val="1"/>
        </dgm:presLayoutVars>
      </dgm:prSet>
      <dgm:spPr>
        <a:xfrm>
          <a:off x="2381266" y="1450"/>
          <a:ext cx="1256391" cy="1256391"/>
        </a:xfrm>
        <a:prstGeom prst="ellipse">
          <a:avLst/>
        </a:prstGeom>
      </dgm:spPr>
    </dgm:pt>
    <dgm:pt modelId="{57530AC2-DC29-4DC2-A12F-06D81114A2A1}" type="pres">
      <dgm:prSet presAssocID="{1C53EBD7-7F0B-4C6D-9354-ED9373B910B6}" presName="sibTrans" presStyleLbl="sibTrans2D1" presStyleIdx="0" presStyleCnt="5"/>
      <dgm:spPr/>
    </dgm:pt>
    <dgm:pt modelId="{9D4A2327-35A6-4A83-91F6-DFD993243A1A}" type="pres">
      <dgm:prSet presAssocID="{1C53EBD7-7F0B-4C6D-9354-ED9373B910B6}" presName="connectorText" presStyleLbl="sibTrans2D1" presStyleIdx="0" presStyleCnt="5"/>
      <dgm:spPr/>
    </dgm:pt>
    <dgm:pt modelId="{8A42BD7B-54F9-49DC-9A28-A3FAA83BB7D1}" type="pres">
      <dgm:prSet presAssocID="{EFB66EB0-6D56-4606-84C1-73A9AEB63D85}" presName="node" presStyleLbl="node1" presStyleIdx="1" presStyleCnt="5">
        <dgm:presLayoutVars>
          <dgm:bulletEnabled val="1"/>
        </dgm:presLayoutVars>
      </dgm:prSet>
      <dgm:spPr/>
    </dgm:pt>
    <dgm:pt modelId="{BCF9D5BE-0C12-471E-B49F-75F3C4ACBF23}" type="pres">
      <dgm:prSet presAssocID="{CB6B9F45-B84B-4536-A5F4-24832DC5EB01}" presName="sibTrans" presStyleLbl="sibTrans2D1" presStyleIdx="1" presStyleCnt="5"/>
      <dgm:spPr/>
    </dgm:pt>
    <dgm:pt modelId="{DDCF3518-F75D-4618-8885-71992557815C}" type="pres">
      <dgm:prSet presAssocID="{CB6B9F45-B84B-4536-A5F4-24832DC5EB01}" presName="connectorText" presStyleLbl="sibTrans2D1" presStyleIdx="1" presStyleCnt="5"/>
      <dgm:spPr/>
    </dgm:pt>
    <dgm:pt modelId="{ECD444BE-B447-489B-A01B-F35683F00563}" type="pres">
      <dgm:prSet presAssocID="{12200C64-867F-485C-9AA8-8D508AE5E4A2}" presName="node" presStyleLbl="node1" presStyleIdx="2" presStyleCnt="5">
        <dgm:presLayoutVars>
          <dgm:bulletEnabled val="1"/>
        </dgm:presLayoutVars>
      </dgm:prSet>
      <dgm:spPr/>
    </dgm:pt>
    <dgm:pt modelId="{E0AD5DEA-78CF-4D8C-A95A-7C141676C41D}" type="pres">
      <dgm:prSet presAssocID="{B9C82E94-97B5-40EA-A1E7-2A099CC46370}" presName="sibTrans" presStyleLbl="sibTrans2D1" presStyleIdx="2" presStyleCnt="5"/>
      <dgm:spPr/>
    </dgm:pt>
    <dgm:pt modelId="{60B533C6-1F99-4027-967C-5E1AF1F63EB7}" type="pres">
      <dgm:prSet presAssocID="{B9C82E94-97B5-40EA-A1E7-2A099CC46370}" presName="connectorText" presStyleLbl="sibTrans2D1" presStyleIdx="2" presStyleCnt="5"/>
      <dgm:spPr/>
    </dgm:pt>
    <dgm:pt modelId="{FF23C878-B185-4854-AA13-CE7BC24F2DB1}" type="pres">
      <dgm:prSet presAssocID="{62138222-6BFB-4F95-A58D-B6519481655B}" presName="node" presStyleLbl="node1" presStyleIdx="3" presStyleCnt="5">
        <dgm:presLayoutVars>
          <dgm:bulletEnabled val="1"/>
        </dgm:presLayoutVars>
      </dgm:prSet>
      <dgm:spPr/>
    </dgm:pt>
    <dgm:pt modelId="{CD735350-2858-4071-8383-9EB890F0F75D}" type="pres">
      <dgm:prSet presAssocID="{622A7758-BF3B-4E8E-BD94-6C936740A9AF}" presName="sibTrans" presStyleLbl="sibTrans2D1" presStyleIdx="3" presStyleCnt="5"/>
      <dgm:spPr/>
    </dgm:pt>
    <dgm:pt modelId="{F3405FC5-3AD1-4D48-948B-FC7C6F934221}" type="pres">
      <dgm:prSet presAssocID="{622A7758-BF3B-4E8E-BD94-6C936740A9AF}" presName="connectorText" presStyleLbl="sibTrans2D1" presStyleIdx="3" presStyleCnt="5"/>
      <dgm:spPr/>
    </dgm:pt>
    <dgm:pt modelId="{38371957-983E-4B23-9B11-28DB699FEBF6}" type="pres">
      <dgm:prSet presAssocID="{7CFD35AF-DE1E-41D4-BC57-CBB3F45727B8}" presName="node" presStyleLbl="node1" presStyleIdx="4" presStyleCnt="5">
        <dgm:presLayoutVars>
          <dgm:bulletEnabled val="1"/>
        </dgm:presLayoutVars>
      </dgm:prSet>
      <dgm:spPr/>
    </dgm:pt>
    <dgm:pt modelId="{43A924B5-DE24-4485-96E2-FC4EEFD41094}" type="pres">
      <dgm:prSet presAssocID="{01D320A8-5184-4B76-96DB-DDD60B5ED5F1}" presName="sibTrans" presStyleLbl="sibTrans2D1" presStyleIdx="4" presStyleCnt="5"/>
      <dgm:spPr/>
    </dgm:pt>
    <dgm:pt modelId="{7DC3D929-076C-402F-80C1-AE206D26CEAB}" type="pres">
      <dgm:prSet presAssocID="{01D320A8-5184-4B76-96DB-DDD60B5ED5F1}" presName="connectorText" presStyleLbl="sibTrans2D1" presStyleIdx="4" presStyleCnt="5"/>
      <dgm:spPr/>
    </dgm:pt>
  </dgm:ptLst>
  <dgm:cxnLst>
    <dgm:cxn modelId="{69418C0C-C6D1-487B-A448-0293A94F6AE8}" type="presOf" srcId="{12200C64-867F-485C-9AA8-8D508AE5E4A2}" destId="{ECD444BE-B447-489B-A01B-F35683F00563}" srcOrd="0" destOrd="0" presId="urn:microsoft.com/office/officeart/2005/8/layout/cycle2"/>
    <dgm:cxn modelId="{5856A316-A6ED-4FA3-A85B-CB60457ED455}" type="presOf" srcId="{CB6B9F45-B84B-4536-A5F4-24832DC5EB01}" destId="{DDCF3518-F75D-4618-8885-71992557815C}" srcOrd="1" destOrd="0" presId="urn:microsoft.com/office/officeart/2005/8/layout/cycle2"/>
    <dgm:cxn modelId="{71AFFF1C-8374-470E-B097-5F9A8BE414F0}" type="presOf" srcId="{62138222-6BFB-4F95-A58D-B6519481655B}" destId="{FF23C878-B185-4854-AA13-CE7BC24F2DB1}" srcOrd="0" destOrd="0" presId="urn:microsoft.com/office/officeart/2005/8/layout/cycle2"/>
    <dgm:cxn modelId="{F40E2626-F8C5-4077-8D70-F51C589B61B7}" type="presOf" srcId="{CB6B9F45-B84B-4536-A5F4-24832DC5EB01}" destId="{BCF9D5BE-0C12-471E-B49F-75F3C4ACBF23}" srcOrd="0" destOrd="0" presId="urn:microsoft.com/office/officeart/2005/8/layout/cycle2"/>
    <dgm:cxn modelId="{5C384C2B-3998-42A9-BA3A-F10E0D66332D}" type="presOf" srcId="{1C53EBD7-7F0B-4C6D-9354-ED9373B910B6}" destId="{57530AC2-DC29-4DC2-A12F-06D81114A2A1}" srcOrd="0" destOrd="0" presId="urn:microsoft.com/office/officeart/2005/8/layout/cycle2"/>
    <dgm:cxn modelId="{E90C7440-8F26-4853-A0AF-9E5D8D7BDB71}" type="presOf" srcId="{01D320A8-5184-4B76-96DB-DDD60B5ED5F1}" destId="{7DC3D929-076C-402F-80C1-AE206D26CEAB}" srcOrd="1" destOrd="0" presId="urn:microsoft.com/office/officeart/2005/8/layout/cycle2"/>
    <dgm:cxn modelId="{E274AD5D-70BE-4CE7-8AC6-3B99EC16FC0E}" type="presOf" srcId="{72A66888-5D41-4BB9-AC31-80920C4CA711}" destId="{C4AB6787-3CAF-42B9-9566-B411C472121D}" srcOrd="0" destOrd="0" presId="urn:microsoft.com/office/officeart/2005/8/layout/cycle2"/>
    <dgm:cxn modelId="{2D7F0B5F-8E47-424F-873F-2E300B8E2320}" srcId="{2E12C295-D0F6-411D-9352-B119EEF759DF}" destId="{12200C64-867F-485C-9AA8-8D508AE5E4A2}" srcOrd="2" destOrd="0" parTransId="{E343DE6B-75DB-4AF3-85AE-314937EC092C}" sibTransId="{B9C82E94-97B5-40EA-A1E7-2A099CC46370}"/>
    <dgm:cxn modelId="{A8B46443-CE2F-462D-9D49-E766D1571656}" type="presOf" srcId="{7CFD35AF-DE1E-41D4-BC57-CBB3F45727B8}" destId="{38371957-983E-4B23-9B11-28DB699FEBF6}" srcOrd="0" destOrd="0" presId="urn:microsoft.com/office/officeart/2005/8/layout/cycle2"/>
    <dgm:cxn modelId="{9FE13649-201F-419E-A2CB-E5219B025FD3}" type="presOf" srcId="{2E12C295-D0F6-411D-9352-B119EEF759DF}" destId="{B04DC2A2-134A-4928-95F7-C3E8A41BABD0}" srcOrd="0" destOrd="0" presId="urn:microsoft.com/office/officeart/2005/8/layout/cycle2"/>
    <dgm:cxn modelId="{9DAB5F49-0839-4B78-B1BD-B6B320BBA163}" type="presOf" srcId="{1C53EBD7-7F0B-4C6D-9354-ED9373B910B6}" destId="{9D4A2327-35A6-4A83-91F6-DFD993243A1A}" srcOrd="1" destOrd="0" presId="urn:microsoft.com/office/officeart/2005/8/layout/cycle2"/>
    <dgm:cxn modelId="{4A753955-BF21-4FDC-A6BA-AB204E931381}" type="presOf" srcId="{B9C82E94-97B5-40EA-A1E7-2A099CC46370}" destId="{E0AD5DEA-78CF-4D8C-A95A-7C141676C41D}" srcOrd="0" destOrd="0" presId="urn:microsoft.com/office/officeart/2005/8/layout/cycle2"/>
    <dgm:cxn modelId="{A20A3E55-D8FF-4691-81D3-E6F585E778CB}" type="presOf" srcId="{622A7758-BF3B-4E8E-BD94-6C936740A9AF}" destId="{CD735350-2858-4071-8383-9EB890F0F75D}" srcOrd="0" destOrd="0" presId="urn:microsoft.com/office/officeart/2005/8/layout/cycle2"/>
    <dgm:cxn modelId="{C367E158-5E08-49D0-8520-E0D7B1C8A724}" srcId="{2E12C295-D0F6-411D-9352-B119EEF759DF}" destId="{7CFD35AF-DE1E-41D4-BC57-CBB3F45727B8}" srcOrd="4" destOrd="0" parTransId="{37493FCA-5885-4C15-A393-DFFBCCDC69AE}" sibTransId="{01D320A8-5184-4B76-96DB-DDD60B5ED5F1}"/>
    <dgm:cxn modelId="{F990D97B-4FFD-4B12-9615-F420EC5F1DA1}" type="presOf" srcId="{EFB66EB0-6D56-4606-84C1-73A9AEB63D85}" destId="{8A42BD7B-54F9-49DC-9A28-A3FAA83BB7D1}" srcOrd="0" destOrd="0" presId="urn:microsoft.com/office/officeart/2005/8/layout/cycle2"/>
    <dgm:cxn modelId="{719E507D-3F2B-4426-B397-57E854DDB19C}" type="presOf" srcId="{622A7758-BF3B-4E8E-BD94-6C936740A9AF}" destId="{F3405FC5-3AD1-4D48-948B-FC7C6F934221}" srcOrd="1" destOrd="0" presId="urn:microsoft.com/office/officeart/2005/8/layout/cycle2"/>
    <dgm:cxn modelId="{280AF8BA-EEE1-4162-AC2C-47E5091F3156}" srcId="{2E12C295-D0F6-411D-9352-B119EEF759DF}" destId="{72A66888-5D41-4BB9-AC31-80920C4CA711}" srcOrd="0" destOrd="0" parTransId="{5371445D-CAC1-45B5-BB6B-376472984E02}" sibTransId="{1C53EBD7-7F0B-4C6D-9354-ED9373B910B6}"/>
    <dgm:cxn modelId="{9FD9B4BC-36D4-4BF1-8760-7B6DC12AF088}" type="presOf" srcId="{B9C82E94-97B5-40EA-A1E7-2A099CC46370}" destId="{60B533C6-1F99-4027-967C-5E1AF1F63EB7}" srcOrd="1" destOrd="0" presId="urn:microsoft.com/office/officeart/2005/8/layout/cycle2"/>
    <dgm:cxn modelId="{4D252CD6-14B9-444F-ACE3-6A4A769DDF7C}" type="presOf" srcId="{01D320A8-5184-4B76-96DB-DDD60B5ED5F1}" destId="{43A924B5-DE24-4485-96E2-FC4EEFD41094}" srcOrd="0" destOrd="0" presId="urn:microsoft.com/office/officeart/2005/8/layout/cycle2"/>
    <dgm:cxn modelId="{B0333DEA-69DA-4053-B060-22632C482312}" srcId="{2E12C295-D0F6-411D-9352-B119EEF759DF}" destId="{62138222-6BFB-4F95-A58D-B6519481655B}" srcOrd="3" destOrd="0" parTransId="{FFAB69EF-53AA-4CCE-828A-D2D30E7C3ADE}" sibTransId="{622A7758-BF3B-4E8E-BD94-6C936740A9AF}"/>
    <dgm:cxn modelId="{A44027EE-0C28-4117-B06D-F83BBE2A270C}" srcId="{2E12C295-D0F6-411D-9352-B119EEF759DF}" destId="{EFB66EB0-6D56-4606-84C1-73A9AEB63D85}" srcOrd="1" destOrd="0" parTransId="{7598CBC6-2431-48CB-B7A9-1A05CCB28D02}" sibTransId="{CB6B9F45-B84B-4536-A5F4-24832DC5EB01}"/>
    <dgm:cxn modelId="{CA775BBE-BDA8-42A0-9D37-CD0E94302925}" type="presParOf" srcId="{B04DC2A2-134A-4928-95F7-C3E8A41BABD0}" destId="{C4AB6787-3CAF-42B9-9566-B411C472121D}" srcOrd="0" destOrd="0" presId="urn:microsoft.com/office/officeart/2005/8/layout/cycle2"/>
    <dgm:cxn modelId="{8FC9096A-52AD-4CB8-8A7A-5DECEDC73DF2}" type="presParOf" srcId="{B04DC2A2-134A-4928-95F7-C3E8A41BABD0}" destId="{57530AC2-DC29-4DC2-A12F-06D81114A2A1}" srcOrd="1" destOrd="0" presId="urn:microsoft.com/office/officeart/2005/8/layout/cycle2"/>
    <dgm:cxn modelId="{FDA5AD8E-E885-47FB-B37C-513708762F32}" type="presParOf" srcId="{57530AC2-DC29-4DC2-A12F-06D81114A2A1}" destId="{9D4A2327-35A6-4A83-91F6-DFD993243A1A}" srcOrd="0" destOrd="0" presId="urn:microsoft.com/office/officeart/2005/8/layout/cycle2"/>
    <dgm:cxn modelId="{F4324186-7AFD-4B11-A9E6-2EAAF886A107}" type="presParOf" srcId="{B04DC2A2-134A-4928-95F7-C3E8A41BABD0}" destId="{8A42BD7B-54F9-49DC-9A28-A3FAA83BB7D1}" srcOrd="2" destOrd="0" presId="urn:microsoft.com/office/officeart/2005/8/layout/cycle2"/>
    <dgm:cxn modelId="{05944477-8CD3-4E60-A4B4-91A4F3B96BE2}" type="presParOf" srcId="{B04DC2A2-134A-4928-95F7-C3E8A41BABD0}" destId="{BCF9D5BE-0C12-471E-B49F-75F3C4ACBF23}" srcOrd="3" destOrd="0" presId="urn:microsoft.com/office/officeart/2005/8/layout/cycle2"/>
    <dgm:cxn modelId="{6427F794-47F1-4229-BD94-22F70955936E}" type="presParOf" srcId="{BCF9D5BE-0C12-471E-B49F-75F3C4ACBF23}" destId="{DDCF3518-F75D-4618-8885-71992557815C}" srcOrd="0" destOrd="0" presId="urn:microsoft.com/office/officeart/2005/8/layout/cycle2"/>
    <dgm:cxn modelId="{96E4F8E4-F6F1-4D47-839F-6AB87B31478D}" type="presParOf" srcId="{B04DC2A2-134A-4928-95F7-C3E8A41BABD0}" destId="{ECD444BE-B447-489B-A01B-F35683F00563}" srcOrd="4" destOrd="0" presId="urn:microsoft.com/office/officeart/2005/8/layout/cycle2"/>
    <dgm:cxn modelId="{B0491B5D-EE15-47D9-A727-213C902F47DA}" type="presParOf" srcId="{B04DC2A2-134A-4928-95F7-C3E8A41BABD0}" destId="{E0AD5DEA-78CF-4D8C-A95A-7C141676C41D}" srcOrd="5" destOrd="0" presId="urn:microsoft.com/office/officeart/2005/8/layout/cycle2"/>
    <dgm:cxn modelId="{E1FFE4E3-6C2C-4CDB-AAD2-14916D9C85ED}" type="presParOf" srcId="{E0AD5DEA-78CF-4D8C-A95A-7C141676C41D}" destId="{60B533C6-1F99-4027-967C-5E1AF1F63EB7}" srcOrd="0" destOrd="0" presId="urn:microsoft.com/office/officeart/2005/8/layout/cycle2"/>
    <dgm:cxn modelId="{9ABCDE5E-FA23-4443-A74A-92492EB7419B}" type="presParOf" srcId="{B04DC2A2-134A-4928-95F7-C3E8A41BABD0}" destId="{FF23C878-B185-4854-AA13-CE7BC24F2DB1}" srcOrd="6" destOrd="0" presId="urn:microsoft.com/office/officeart/2005/8/layout/cycle2"/>
    <dgm:cxn modelId="{1525FF12-5F93-4EF0-A4FA-B08963963C8E}" type="presParOf" srcId="{B04DC2A2-134A-4928-95F7-C3E8A41BABD0}" destId="{CD735350-2858-4071-8383-9EB890F0F75D}" srcOrd="7" destOrd="0" presId="urn:microsoft.com/office/officeart/2005/8/layout/cycle2"/>
    <dgm:cxn modelId="{2E201208-A6CB-4C07-985C-A5F9D909BD48}" type="presParOf" srcId="{CD735350-2858-4071-8383-9EB890F0F75D}" destId="{F3405FC5-3AD1-4D48-948B-FC7C6F934221}" srcOrd="0" destOrd="0" presId="urn:microsoft.com/office/officeart/2005/8/layout/cycle2"/>
    <dgm:cxn modelId="{EADC7E44-29D2-45E7-A52F-3653D4027F1D}" type="presParOf" srcId="{B04DC2A2-134A-4928-95F7-C3E8A41BABD0}" destId="{38371957-983E-4B23-9B11-28DB699FEBF6}" srcOrd="8" destOrd="0" presId="urn:microsoft.com/office/officeart/2005/8/layout/cycle2"/>
    <dgm:cxn modelId="{55433A0D-E9C9-4386-95B6-4F6CFEE4799D}" type="presParOf" srcId="{B04DC2A2-134A-4928-95F7-C3E8A41BABD0}" destId="{43A924B5-DE24-4485-96E2-FC4EEFD41094}" srcOrd="9" destOrd="0" presId="urn:microsoft.com/office/officeart/2005/8/layout/cycle2"/>
    <dgm:cxn modelId="{03B1F18F-F0BD-41DF-A968-D6A74A15CFA8}" type="presParOf" srcId="{43A924B5-DE24-4485-96E2-FC4EEFD41094}" destId="{7DC3D929-076C-402F-80C1-AE206D26CEAB}"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12C295-D0F6-411D-9352-B119EEF759D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2A66888-5D41-4BB9-AC31-80920C4CA711}">
      <dgm:prSet phldrT="[Text]" custT="1">
        <dgm:style>
          <a:lnRef idx="1">
            <a:schemeClr val="accent1"/>
          </a:lnRef>
          <a:fillRef idx="0">
            <a:schemeClr val="accent1"/>
          </a:fillRef>
          <a:effectRef idx="0">
            <a:schemeClr val="accent1"/>
          </a:effectRef>
          <a:fontRef idx="minor">
            <a:schemeClr val="tx1"/>
          </a:fontRef>
        </dgm:style>
      </dgm:prSet>
      <dgm:spPr>
        <a:solidFill>
          <a:schemeClr val="accent3">
            <a:lumMod val="20000"/>
            <a:lumOff val="80000"/>
          </a:schemeClr>
        </a:solidFill>
        <a:ln w="19050">
          <a:noFill/>
          <a:prstDash val="solid"/>
        </a:ln>
      </dgm:spPr>
      <dgm:t>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tx1"/>
              </a:solidFill>
              <a:latin typeface="Segoe UI"/>
              <a:ea typeface="+mn-ea"/>
              <a:cs typeface="+mn-cs"/>
            </a:rPr>
            <a:t>延迟</a:t>
          </a:r>
          <a:endParaRPr lang="en-US" sz="1800" kern="1200" dirty="0">
            <a:solidFill>
              <a:schemeClr val="tx1"/>
            </a:solidFill>
            <a:latin typeface="Segoe UI"/>
            <a:ea typeface="+mn-ea"/>
            <a:cs typeface="+mn-cs"/>
          </a:endParaRPr>
        </a:p>
      </dgm:t>
    </dgm:pt>
    <dgm:pt modelId="{5371445D-CAC1-45B5-BB6B-376472984E02}" type="parTrans" cxnId="{280AF8BA-EEE1-4162-AC2C-47E5091F3156}">
      <dgm:prSet/>
      <dgm:spPr/>
      <dgm:t>
        <a:bodyPr/>
        <a:lstStyle/>
        <a:p>
          <a:endParaRPr lang="en-US" sz="1800">
            <a:solidFill>
              <a:schemeClr val="tx1"/>
            </a:solidFill>
          </a:endParaRPr>
        </a:p>
      </dgm:t>
    </dgm:pt>
    <dgm:pt modelId="{1C53EBD7-7F0B-4C6D-9354-ED9373B910B6}" type="sibTrans" cxnId="{280AF8BA-EEE1-4162-AC2C-47E5091F3156}">
      <dgm:prSet custT="1"/>
      <dgm:spPr/>
      <dgm:t>
        <a:bodyPr/>
        <a:lstStyle/>
        <a:p>
          <a:endParaRPr lang="en-US" sz="1800">
            <a:solidFill>
              <a:schemeClr val="tx1"/>
            </a:solidFill>
          </a:endParaRPr>
        </a:p>
      </dgm:t>
    </dgm:pt>
    <dgm:pt modelId="{EFB66EB0-6D56-4606-84C1-73A9AEB63D85}">
      <dgm:prSet phldrT="[Text]" custT="1"/>
      <dgm:spPr>
        <a:solidFill>
          <a:schemeClr val="accent2">
            <a:lumMod val="10000"/>
            <a:lumOff val="90000"/>
          </a:schemeClr>
        </a:solidFill>
      </dgm:spPr>
      <dgm:t>
        <a:bodyPr/>
        <a:lstStyle/>
        <a:p>
          <a:r>
            <a:rPr lang="zh-CN" altLang="en-US" sz="1800" dirty="0">
              <a:solidFill>
                <a:schemeClr val="tx1"/>
              </a:solidFill>
            </a:rPr>
            <a:t>吞吐</a:t>
          </a:r>
          <a:endParaRPr lang="en-US" sz="1800" dirty="0">
            <a:solidFill>
              <a:schemeClr val="tx1"/>
            </a:solidFill>
          </a:endParaRPr>
        </a:p>
      </dgm:t>
    </dgm:pt>
    <dgm:pt modelId="{7598CBC6-2431-48CB-B7A9-1A05CCB28D02}" type="parTrans" cxnId="{A44027EE-0C28-4117-B06D-F83BBE2A270C}">
      <dgm:prSet/>
      <dgm:spPr/>
      <dgm:t>
        <a:bodyPr/>
        <a:lstStyle/>
        <a:p>
          <a:endParaRPr lang="en-US" sz="1800">
            <a:solidFill>
              <a:schemeClr val="tx1"/>
            </a:solidFill>
          </a:endParaRPr>
        </a:p>
      </dgm:t>
    </dgm:pt>
    <dgm:pt modelId="{CB6B9F45-B84B-4536-A5F4-24832DC5EB01}" type="sibTrans" cxnId="{A44027EE-0C28-4117-B06D-F83BBE2A270C}">
      <dgm:prSet custT="1"/>
      <dgm:spPr/>
      <dgm:t>
        <a:bodyPr/>
        <a:lstStyle/>
        <a:p>
          <a:endParaRPr lang="en-US" sz="1800">
            <a:solidFill>
              <a:schemeClr val="tx1"/>
            </a:solidFill>
          </a:endParaRPr>
        </a:p>
      </dgm:t>
    </dgm:pt>
    <dgm:pt modelId="{12200C64-867F-485C-9AA8-8D508AE5E4A2}">
      <dgm:prSet phldrT="[Text]" custT="1"/>
      <dgm:spPr>
        <a:solidFill>
          <a:schemeClr val="bg1">
            <a:lumMod val="95000"/>
          </a:schemeClr>
        </a:solidFill>
      </dgm:spPr>
      <dgm:t>
        <a:bodyPr/>
        <a:lstStyle/>
        <a:p>
          <a:r>
            <a:rPr lang="zh-CN" altLang="en-US" sz="1800" dirty="0">
              <a:solidFill>
                <a:schemeClr val="tx1"/>
              </a:solidFill>
            </a:rPr>
            <a:t>效率</a:t>
          </a:r>
          <a:endParaRPr lang="en-US" sz="1800" dirty="0">
            <a:solidFill>
              <a:schemeClr val="tx1"/>
            </a:solidFill>
          </a:endParaRPr>
        </a:p>
      </dgm:t>
    </dgm:pt>
    <dgm:pt modelId="{E343DE6B-75DB-4AF3-85AE-314937EC092C}" type="parTrans" cxnId="{2D7F0B5F-8E47-424F-873F-2E300B8E2320}">
      <dgm:prSet/>
      <dgm:spPr/>
      <dgm:t>
        <a:bodyPr/>
        <a:lstStyle/>
        <a:p>
          <a:endParaRPr lang="en-US" sz="1800">
            <a:solidFill>
              <a:schemeClr val="tx1"/>
            </a:solidFill>
          </a:endParaRPr>
        </a:p>
      </dgm:t>
    </dgm:pt>
    <dgm:pt modelId="{B9C82E94-97B5-40EA-A1E7-2A099CC46370}" type="sibTrans" cxnId="{2D7F0B5F-8E47-424F-873F-2E300B8E2320}">
      <dgm:prSet custT="1"/>
      <dgm:spPr/>
      <dgm:t>
        <a:bodyPr/>
        <a:lstStyle/>
        <a:p>
          <a:endParaRPr lang="en-US" sz="1800">
            <a:solidFill>
              <a:schemeClr val="tx1"/>
            </a:solidFill>
          </a:endParaRPr>
        </a:p>
      </dgm:t>
    </dgm:pt>
    <dgm:pt modelId="{62138222-6BFB-4F95-A58D-B6519481655B}">
      <dgm:prSet phldrT="[Text]" custT="1"/>
      <dgm:spPr>
        <a:solidFill>
          <a:schemeClr val="accent4">
            <a:lumMod val="20000"/>
            <a:lumOff val="80000"/>
          </a:schemeClr>
        </a:solidFill>
      </dgm:spPr>
      <dgm:t>
        <a:bodyPr/>
        <a:lstStyle/>
        <a:p>
          <a:r>
            <a:rPr lang="zh-CN" altLang="en-US" sz="1800" dirty="0">
              <a:solidFill>
                <a:schemeClr val="tx1"/>
              </a:solidFill>
            </a:rPr>
            <a:t>灵活性</a:t>
          </a:r>
          <a:endParaRPr lang="en-US" sz="1800" dirty="0">
            <a:solidFill>
              <a:schemeClr val="tx1"/>
            </a:solidFill>
          </a:endParaRPr>
        </a:p>
      </dgm:t>
    </dgm:pt>
    <dgm:pt modelId="{FFAB69EF-53AA-4CCE-828A-D2D30E7C3ADE}" type="parTrans" cxnId="{B0333DEA-69DA-4053-B060-22632C482312}">
      <dgm:prSet/>
      <dgm:spPr/>
      <dgm:t>
        <a:bodyPr/>
        <a:lstStyle/>
        <a:p>
          <a:endParaRPr lang="en-US" sz="1800">
            <a:solidFill>
              <a:schemeClr val="tx1"/>
            </a:solidFill>
          </a:endParaRPr>
        </a:p>
      </dgm:t>
    </dgm:pt>
    <dgm:pt modelId="{622A7758-BF3B-4E8E-BD94-6C936740A9AF}" type="sibTrans" cxnId="{B0333DEA-69DA-4053-B060-22632C482312}">
      <dgm:prSet custT="1"/>
      <dgm:spPr/>
      <dgm:t>
        <a:bodyPr/>
        <a:lstStyle/>
        <a:p>
          <a:endParaRPr lang="en-US" sz="1800">
            <a:solidFill>
              <a:schemeClr val="tx1"/>
            </a:solidFill>
          </a:endParaRPr>
        </a:p>
      </dgm:t>
    </dgm:pt>
    <dgm:pt modelId="{7CFD35AF-DE1E-41D4-BC57-CBB3F45727B8}">
      <dgm:prSet phldrT="[Text]" custT="1"/>
      <dgm:spPr>
        <a:solidFill>
          <a:schemeClr val="accent6">
            <a:lumMod val="90000"/>
          </a:schemeClr>
        </a:solidFill>
      </dgm:spPr>
      <dgm:t>
        <a:bodyPr/>
        <a:lstStyle/>
        <a:p>
          <a:r>
            <a:rPr lang="zh-CN" altLang="en-US" sz="1800" dirty="0">
              <a:solidFill>
                <a:schemeClr val="tx1"/>
              </a:solidFill>
            </a:rPr>
            <a:t>扩展性</a:t>
          </a:r>
          <a:endParaRPr lang="en-US" sz="1800" dirty="0">
            <a:solidFill>
              <a:schemeClr val="tx1"/>
            </a:solidFill>
          </a:endParaRPr>
        </a:p>
      </dgm:t>
    </dgm:pt>
    <dgm:pt modelId="{37493FCA-5885-4C15-A393-DFFBCCDC69AE}" type="parTrans" cxnId="{C367E158-5E08-49D0-8520-E0D7B1C8A724}">
      <dgm:prSet/>
      <dgm:spPr/>
      <dgm:t>
        <a:bodyPr/>
        <a:lstStyle/>
        <a:p>
          <a:endParaRPr lang="en-US" sz="1800">
            <a:solidFill>
              <a:schemeClr val="tx1"/>
            </a:solidFill>
          </a:endParaRPr>
        </a:p>
      </dgm:t>
    </dgm:pt>
    <dgm:pt modelId="{01D320A8-5184-4B76-96DB-DDD60B5ED5F1}" type="sibTrans" cxnId="{C367E158-5E08-49D0-8520-E0D7B1C8A724}">
      <dgm:prSet custT="1"/>
      <dgm:spPr/>
      <dgm:t>
        <a:bodyPr/>
        <a:lstStyle/>
        <a:p>
          <a:endParaRPr lang="en-US" sz="1800">
            <a:solidFill>
              <a:schemeClr val="tx1"/>
            </a:solidFill>
          </a:endParaRPr>
        </a:p>
      </dgm:t>
    </dgm:pt>
    <dgm:pt modelId="{B04DC2A2-134A-4928-95F7-C3E8A41BABD0}" type="pres">
      <dgm:prSet presAssocID="{2E12C295-D0F6-411D-9352-B119EEF759DF}" presName="cycle" presStyleCnt="0">
        <dgm:presLayoutVars>
          <dgm:dir/>
          <dgm:resizeHandles val="exact"/>
        </dgm:presLayoutVars>
      </dgm:prSet>
      <dgm:spPr/>
    </dgm:pt>
    <dgm:pt modelId="{C4AB6787-3CAF-42B9-9566-B411C472121D}" type="pres">
      <dgm:prSet presAssocID="{72A66888-5D41-4BB9-AC31-80920C4CA711}" presName="node" presStyleLbl="node1" presStyleIdx="0" presStyleCnt="5">
        <dgm:presLayoutVars>
          <dgm:bulletEnabled val="1"/>
        </dgm:presLayoutVars>
      </dgm:prSet>
      <dgm:spPr>
        <a:xfrm>
          <a:off x="2381266" y="1450"/>
          <a:ext cx="1256391" cy="1256391"/>
        </a:xfrm>
        <a:prstGeom prst="ellipse">
          <a:avLst/>
        </a:prstGeom>
      </dgm:spPr>
    </dgm:pt>
    <dgm:pt modelId="{57530AC2-DC29-4DC2-A12F-06D81114A2A1}" type="pres">
      <dgm:prSet presAssocID="{1C53EBD7-7F0B-4C6D-9354-ED9373B910B6}" presName="sibTrans" presStyleLbl="sibTrans2D1" presStyleIdx="0" presStyleCnt="5"/>
      <dgm:spPr/>
    </dgm:pt>
    <dgm:pt modelId="{9D4A2327-35A6-4A83-91F6-DFD993243A1A}" type="pres">
      <dgm:prSet presAssocID="{1C53EBD7-7F0B-4C6D-9354-ED9373B910B6}" presName="connectorText" presStyleLbl="sibTrans2D1" presStyleIdx="0" presStyleCnt="5"/>
      <dgm:spPr/>
    </dgm:pt>
    <dgm:pt modelId="{8A42BD7B-54F9-49DC-9A28-A3FAA83BB7D1}" type="pres">
      <dgm:prSet presAssocID="{EFB66EB0-6D56-4606-84C1-73A9AEB63D85}" presName="node" presStyleLbl="node1" presStyleIdx="1" presStyleCnt="5">
        <dgm:presLayoutVars>
          <dgm:bulletEnabled val="1"/>
        </dgm:presLayoutVars>
      </dgm:prSet>
      <dgm:spPr/>
    </dgm:pt>
    <dgm:pt modelId="{BCF9D5BE-0C12-471E-B49F-75F3C4ACBF23}" type="pres">
      <dgm:prSet presAssocID="{CB6B9F45-B84B-4536-A5F4-24832DC5EB01}" presName="sibTrans" presStyleLbl="sibTrans2D1" presStyleIdx="1" presStyleCnt="5"/>
      <dgm:spPr/>
    </dgm:pt>
    <dgm:pt modelId="{DDCF3518-F75D-4618-8885-71992557815C}" type="pres">
      <dgm:prSet presAssocID="{CB6B9F45-B84B-4536-A5F4-24832DC5EB01}" presName="connectorText" presStyleLbl="sibTrans2D1" presStyleIdx="1" presStyleCnt="5"/>
      <dgm:spPr/>
    </dgm:pt>
    <dgm:pt modelId="{ECD444BE-B447-489B-A01B-F35683F00563}" type="pres">
      <dgm:prSet presAssocID="{12200C64-867F-485C-9AA8-8D508AE5E4A2}" presName="node" presStyleLbl="node1" presStyleIdx="2" presStyleCnt="5">
        <dgm:presLayoutVars>
          <dgm:bulletEnabled val="1"/>
        </dgm:presLayoutVars>
      </dgm:prSet>
      <dgm:spPr/>
    </dgm:pt>
    <dgm:pt modelId="{E0AD5DEA-78CF-4D8C-A95A-7C141676C41D}" type="pres">
      <dgm:prSet presAssocID="{B9C82E94-97B5-40EA-A1E7-2A099CC46370}" presName="sibTrans" presStyleLbl="sibTrans2D1" presStyleIdx="2" presStyleCnt="5"/>
      <dgm:spPr/>
    </dgm:pt>
    <dgm:pt modelId="{60B533C6-1F99-4027-967C-5E1AF1F63EB7}" type="pres">
      <dgm:prSet presAssocID="{B9C82E94-97B5-40EA-A1E7-2A099CC46370}" presName="connectorText" presStyleLbl="sibTrans2D1" presStyleIdx="2" presStyleCnt="5"/>
      <dgm:spPr/>
    </dgm:pt>
    <dgm:pt modelId="{FF23C878-B185-4854-AA13-CE7BC24F2DB1}" type="pres">
      <dgm:prSet presAssocID="{62138222-6BFB-4F95-A58D-B6519481655B}" presName="node" presStyleLbl="node1" presStyleIdx="3" presStyleCnt="5">
        <dgm:presLayoutVars>
          <dgm:bulletEnabled val="1"/>
        </dgm:presLayoutVars>
      </dgm:prSet>
      <dgm:spPr/>
    </dgm:pt>
    <dgm:pt modelId="{CD735350-2858-4071-8383-9EB890F0F75D}" type="pres">
      <dgm:prSet presAssocID="{622A7758-BF3B-4E8E-BD94-6C936740A9AF}" presName="sibTrans" presStyleLbl="sibTrans2D1" presStyleIdx="3" presStyleCnt="5"/>
      <dgm:spPr/>
    </dgm:pt>
    <dgm:pt modelId="{F3405FC5-3AD1-4D48-948B-FC7C6F934221}" type="pres">
      <dgm:prSet presAssocID="{622A7758-BF3B-4E8E-BD94-6C936740A9AF}" presName="connectorText" presStyleLbl="sibTrans2D1" presStyleIdx="3" presStyleCnt="5"/>
      <dgm:spPr/>
    </dgm:pt>
    <dgm:pt modelId="{38371957-983E-4B23-9B11-28DB699FEBF6}" type="pres">
      <dgm:prSet presAssocID="{7CFD35AF-DE1E-41D4-BC57-CBB3F45727B8}" presName="node" presStyleLbl="node1" presStyleIdx="4" presStyleCnt="5">
        <dgm:presLayoutVars>
          <dgm:bulletEnabled val="1"/>
        </dgm:presLayoutVars>
      </dgm:prSet>
      <dgm:spPr/>
    </dgm:pt>
    <dgm:pt modelId="{43A924B5-DE24-4485-96E2-FC4EEFD41094}" type="pres">
      <dgm:prSet presAssocID="{01D320A8-5184-4B76-96DB-DDD60B5ED5F1}" presName="sibTrans" presStyleLbl="sibTrans2D1" presStyleIdx="4" presStyleCnt="5"/>
      <dgm:spPr/>
    </dgm:pt>
    <dgm:pt modelId="{7DC3D929-076C-402F-80C1-AE206D26CEAB}" type="pres">
      <dgm:prSet presAssocID="{01D320A8-5184-4B76-96DB-DDD60B5ED5F1}" presName="connectorText" presStyleLbl="sibTrans2D1" presStyleIdx="4" presStyleCnt="5"/>
      <dgm:spPr/>
    </dgm:pt>
  </dgm:ptLst>
  <dgm:cxnLst>
    <dgm:cxn modelId="{69418C0C-C6D1-487B-A448-0293A94F6AE8}" type="presOf" srcId="{12200C64-867F-485C-9AA8-8D508AE5E4A2}" destId="{ECD444BE-B447-489B-A01B-F35683F00563}" srcOrd="0" destOrd="0" presId="urn:microsoft.com/office/officeart/2005/8/layout/cycle2"/>
    <dgm:cxn modelId="{5856A316-A6ED-4FA3-A85B-CB60457ED455}" type="presOf" srcId="{CB6B9F45-B84B-4536-A5F4-24832DC5EB01}" destId="{DDCF3518-F75D-4618-8885-71992557815C}" srcOrd="1" destOrd="0" presId="urn:microsoft.com/office/officeart/2005/8/layout/cycle2"/>
    <dgm:cxn modelId="{71AFFF1C-8374-470E-B097-5F9A8BE414F0}" type="presOf" srcId="{62138222-6BFB-4F95-A58D-B6519481655B}" destId="{FF23C878-B185-4854-AA13-CE7BC24F2DB1}" srcOrd="0" destOrd="0" presId="urn:microsoft.com/office/officeart/2005/8/layout/cycle2"/>
    <dgm:cxn modelId="{F40E2626-F8C5-4077-8D70-F51C589B61B7}" type="presOf" srcId="{CB6B9F45-B84B-4536-A5F4-24832DC5EB01}" destId="{BCF9D5BE-0C12-471E-B49F-75F3C4ACBF23}" srcOrd="0" destOrd="0" presId="urn:microsoft.com/office/officeart/2005/8/layout/cycle2"/>
    <dgm:cxn modelId="{5C384C2B-3998-42A9-BA3A-F10E0D66332D}" type="presOf" srcId="{1C53EBD7-7F0B-4C6D-9354-ED9373B910B6}" destId="{57530AC2-DC29-4DC2-A12F-06D81114A2A1}" srcOrd="0" destOrd="0" presId="urn:microsoft.com/office/officeart/2005/8/layout/cycle2"/>
    <dgm:cxn modelId="{E90C7440-8F26-4853-A0AF-9E5D8D7BDB71}" type="presOf" srcId="{01D320A8-5184-4B76-96DB-DDD60B5ED5F1}" destId="{7DC3D929-076C-402F-80C1-AE206D26CEAB}" srcOrd="1" destOrd="0" presId="urn:microsoft.com/office/officeart/2005/8/layout/cycle2"/>
    <dgm:cxn modelId="{E274AD5D-70BE-4CE7-8AC6-3B99EC16FC0E}" type="presOf" srcId="{72A66888-5D41-4BB9-AC31-80920C4CA711}" destId="{C4AB6787-3CAF-42B9-9566-B411C472121D}" srcOrd="0" destOrd="0" presId="urn:microsoft.com/office/officeart/2005/8/layout/cycle2"/>
    <dgm:cxn modelId="{2D7F0B5F-8E47-424F-873F-2E300B8E2320}" srcId="{2E12C295-D0F6-411D-9352-B119EEF759DF}" destId="{12200C64-867F-485C-9AA8-8D508AE5E4A2}" srcOrd="2" destOrd="0" parTransId="{E343DE6B-75DB-4AF3-85AE-314937EC092C}" sibTransId="{B9C82E94-97B5-40EA-A1E7-2A099CC46370}"/>
    <dgm:cxn modelId="{A8B46443-CE2F-462D-9D49-E766D1571656}" type="presOf" srcId="{7CFD35AF-DE1E-41D4-BC57-CBB3F45727B8}" destId="{38371957-983E-4B23-9B11-28DB699FEBF6}" srcOrd="0" destOrd="0" presId="urn:microsoft.com/office/officeart/2005/8/layout/cycle2"/>
    <dgm:cxn modelId="{9FE13649-201F-419E-A2CB-E5219B025FD3}" type="presOf" srcId="{2E12C295-D0F6-411D-9352-B119EEF759DF}" destId="{B04DC2A2-134A-4928-95F7-C3E8A41BABD0}" srcOrd="0" destOrd="0" presId="urn:microsoft.com/office/officeart/2005/8/layout/cycle2"/>
    <dgm:cxn modelId="{9DAB5F49-0839-4B78-B1BD-B6B320BBA163}" type="presOf" srcId="{1C53EBD7-7F0B-4C6D-9354-ED9373B910B6}" destId="{9D4A2327-35A6-4A83-91F6-DFD993243A1A}" srcOrd="1" destOrd="0" presId="urn:microsoft.com/office/officeart/2005/8/layout/cycle2"/>
    <dgm:cxn modelId="{4A753955-BF21-4FDC-A6BA-AB204E931381}" type="presOf" srcId="{B9C82E94-97B5-40EA-A1E7-2A099CC46370}" destId="{E0AD5DEA-78CF-4D8C-A95A-7C141676C41D}" srcOrd="0" destOrd="0" presId="urn:microsoft.com/office/officeart/2005/8/layout/cycle2"/>
    <dgm:cxn modelId="{A20A3E55-D8FF-4691-81D3-E6F585E778CB}" type="presOf" srcId="{622A7758-BF3B-4E8E-BD94-6C936740A9AF}" destId="{CD735350-2858-4071-8383-9EB890F0F75D}" srcOrd="0" destOrd="0" presId="urn:microsoft.com/office/officeart/2005/8/layout/cycle2"/>
    <dgm:cxn modelId="{C367E158-5E08-49D0-8520-E0D7B1C8A724}" srcId="{2E12C295-D0F6-411D-9352-B119EEF759DF}" destId="{7CFD35AF-DE1E-41D4-BC57-CBB3F45727B8}" srcOrd="4" destOrd="0" parTransId="{37493FCA-5885-4C15-A393-DFFBCCDC69AE}" sibTransId="{01D320A8-5184-4B76-96DB-DDD60B5ED5F1}"/>
    <dgm:cxn modelId="{F990D97B-4FFD-4B12-9615-F420EC5F1DA1}" type="presOf" srcId="{EFB66EB0-6D56-4606-84C1-73A9AEB63D85}" destId="{8A42BD7B-54F9-49DC-9A28-A3FAA83BB7D1}" srcOrd="0" destOrd="0" presId="urn:microsoft.com/office/officeart/2005/8/layout/cycle2"/>
    <dgm:cxn modelId="{719E507D-3F2B-4426-B397-57E854DDB19C}" type="presOf" srcId="{622A7758-BF3B-4E8E-BD94-6C936740A9AF}" destId="{F3405FC5-3AD1-4D48-948B-FC7C6F934221}" srcOrd="1" destOrd="0" presId="urn:microsoft.com/office/officeart/2005/8/layout/cycle2"/>
    <dgm:cxn modelId="{280AF8BA-EEE1-4162-AC2C-47E5091F3156}" srcId="{2E12C295-D0F6-411D-9352-B119EEF759DF}" destId="{72A66888-5D41-4BB9-AC31-80920C4CA711}" srcOrd="0" destOrd="0" parTransId="{5371445D-CAC1-45B5-BB6B-376472984E02}" sibTransId="{1C53EBD7-7F0B-4C6D-9354-ED9373B910B6}"/>
    <dgm:cxn modelId="{9FD9B4BC-36D4-4BF1-8760-7B6DC12AF088}" type="presOf" srcId="{B9C82E94-97B5-40EA-A1E7-2A099CC46370}" destId="{60B533C6-1F99-4027-967C-5E1AF1F63EB7}" srcOrd="1" destOrd="0" presId="urn:microsoft.com/office/officeart/2005/8/layout/cycle2"/>
    <dgm:cxn modelId="{4D252CD6-14B9-444F-ACE3-6A4A769DDF7C}" type="presOf" srcId="{01D320A8-5184-4B76-96DB-DDD60B5ED5F1}" destId="{43A924B5-DE24-4485-96E2-FC4EEFD41094}" srcOrd="0" destOrd="0" presId="urn:microsoft.com/office/officeart/2005/8/layout/cycle2"/>
    <dgm:cxn modelId="{B0333DEA-69DA-4053-B060-22632C482312}" srcId="{2E12C295-D0F6-411D-9352-B119EEF759DF}" destId="{62138222-6BFB-4F95-A58D-B6519481655B}" srcOrd="3" destOrd="0" parTransId="{FFAB69EF-53AA-4CCE-828A-D2D30E7C3ADE}" sibTransId="{622A7758-BF3B-4E8E-BD94-6C936740A9AF}"/>
    <dgm:cxn modelId="{A44027EE-0C28-4117-B06D-F83BBE2A270C}" srcId="{2E12C295-D0F6-411D-9352-B119EEF759DF}" destId="{EFB66EB0-6D56-4606-84C1-73A9AEB63D85}" srcOrd="1" destOrd="0" parTransId="{7598CBC6-2431-48CB-B7A9-1A05CCB28D02}" sibTransId="{CB6B9F45-B84B-4536-A5F4-24832DC5EB01}"/>
    <dgm:cxn modelId="{CA775BBE-BDA8-42A0-9D37-CD0E94302925}" type="presParOf" srcId="{B04DC2A2-134A-4928-95F7-C3E8A41BABD0}" destId="{C4AB6787-3CAF-42B9-9566-B411C472121D}" srcOrd="0" destOrd="0" presId="urn:microsoft.com/office/officeart/2005/8/layout/cycle2"/>
    <dgm:cxn modelId="{8FC9096A-52AD-4CB8-8A7A-5DECEDC73DF2}" type="presParOf" srcId="{B04DC2A2-134A-4928-95F7-C3E8A41BABD0}" destId="{57530AC2-DC29-4DC2-A12F-06D81114A2A1}" srcOrd="1" destOrd="0" presId="urn:microsoft.com/office/officeart/2005/8/layout/cycle2"/>
    <dgm:cxn modelId="{FDA5AD8E-E885-47FB-B37C-513708762F32}" type="presParOf" srcId="{57530AC2-DC29-4DC2-A12F-06D81114A2A1}" destId="{9D4A2327-35A6-4A83-91F6-DFD993243A1A}" srcOrd="0" destOrd="0" presId="urn:microsoft.com/office/officeart/2005/8/layout/cycle2"/>
    <dgm:cxn modelId="{F4324186-7AFD-4B11-A9E6-2EAAF886A107}" type="presParOf" srcId="{B04DC2A2-134A-4928-95F7-C3E8A41BABD0}" destId="{8A42BD7B-54F9-49DC-9A28-A3FAA83BB7D1}" srcOrd="2" destOrd="0" presId="urn:microsoft.com/office/officeart/2005/8/layout/cycle2"/>
    <dgm:cxn modelId="{05944477-8CD3-4E60-A4B4-91A4F3B96BE2}" type="presParOf" srcId="{B04DC2A2-134A-4928-95F7-C3E8A41BABD0}" destId="{BCF9D5BE-0C12-471E-B49F-75F3C4ACBF23}" srcOrd="3" destOrd="0" presId="urn:microsoft.com/office/officeart/2005/8/layout/cycle2"/>
    <dgm:cxn modelId="{6427F794-47F1-4229-BD94-22F70955936E}" type="presParOf" srcId="{BCF9D5BE-0C12-471E-B49F-75F3C4ACBF23}" destId="{DDCF3518-F75D-4618-8885-71992557815C}" srcOrd="0" destOrd="0" presId="urn:microsoft.com/office/officeart/2005/8/layout/cycle2"/>
    <dgm:cxn modelId="{96E4F8E4-F6F1-4D47-839F-6AB87B31478D}" type="presParOf" srcId="{B04DC2A2-134A-4928-95F7-C3E8A41BABD0}" destId="{ECD444BE-B447-489B-A01B-F35683F00563}" srcOrd="4" destOrd="0" presId="urn:microsoft.com/office/officeart/2005/8/layout/cycle2"/>
    <dgm:cxn modelId="{B0491B5D-EE15-47D9-A727-213C902F47DA}" type="presParOf" srcId="{B04DC2A2-134A-4928-95F7-C3E8A41BABD0}" destId="{E0AD5DEA-78CF-4D8C-A95A-7C141676C41D}" srcOrd="5" destOrd="0" presId="urn:microsoft.com/office/officeart/2005/8/layout/cycle2"/>
    <dgm:cxn modelId="{E1FFE4E3-6C2C-4CDB-AAD2-14916D9C85ED}" type="presParOf" srcId="{E0AD5DEA-78CF-4D8C-A95A-7C141676C41D}" destId="{60B533C6-1F99-4027-967C-5E1AF1F63EB7}" srcOrd="0" destOrd="0" presId="urn:microsoft.com/office/officeart/2005/8/layout/cycle2"/>
    <dgm:cxn modelId="{9ABCDE5E-FA23-4443-A74A-92492EB7419B}" type="presParOf" srcId="{B04DC2A2-134A-4928-95F7-C3E8A41BABD0}" destId="{FF23C878-B185-4854-AA13-CE7BC24F2DB1}" srcOrd="6" destOrd="0" presId="urn:microsoft.com/office/officeart/2005/8/layout/cycle2"/>
    <dgm:cxn modelId="{1525FF12-5F93-4EF0-A4FA-B08963963C8E}" type="presParOf" srcId="{B04DC2A2-134A-4928-95F7-C3E8A41BABD0}" destId="{CD735350-2858-4071-8383-9EB890F0F75D}" srcOrd="7" destOrd="0" presId="urn:microsoft.com/office/officeart/2005/8/layout/cycle2"/>
    <dgm:cxn modelId="{2E201208-A6CB-4C07-985C-A5F9D909BD48}" type="presParOf" srcId="{CD735350-2858-4071-8383-9EB890F0F75D}" destId="{F3405FC5-3AD1-4D48-948B-FC7C6F934221}" srcOrd="0" destOrd="0" presId="urn:microsoft.com/office/officeart/2005/8/layout/cycle2"/>
    <dgm:cxn modelId="{EADC7E44-29D2-45E7-A52F-3653D4027F1D}" type="presParOf" srcId="{B04DC2A2-134A-4928-95F7-C3E8A41BABD0}" destId="{38371957-983E-4B23-9B11-28DB699FEBF6}" srcOrd="8" destOrd="0" presId="urn:microsoft.com/office/officeart/2005/8/layout/cycle2"/>
    <dgm:cxn modelId="{55433A0D-E9C9-4386-95B6-4F6CFEE4799D}" type="presParOf" srcId="{B04DC2A2-134A-4928-95F7-C3E8A41BABD0}" destId="{43A924B5-DE24-4485-96E2-FC4EEFD41094}" srcOrd="9" destOrd="0" presId="urn:microsoft.com/office/officeart/2005/8/layout/cycle2"/>
    <dgm:cxn modelId="{03B1F18F-F0BD-41DF-A968-D6A74A15CFA8}" type="presParOf" srcId="{43A924B5-DE24-4485-96E2-FC4EEFD41094}" destId="{7DC3D929-076C-402F-80C1-AE206D26CEAB}"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12C295-D0F6-411D-9352-B119EEF759D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72A66888-5D41-4BB9-AC31-80920C4CA711}">
      <dgm:prSet phldrT="[Text]" custT="1">
        <dgm:style>
          <a:lnRef idx="1">
            <a:schemeClr val="accent1"/>
          </a:lnRef>
          <a:fillRef idx="0">
            <a:schemeClr val="accent1"/>
          </a:fillRef>
          <a:effectRef idx="0">
            <a:schemeClr val="accent1"/>
          </a:effectRef>
          <a:fontRef idx="minor">
            <a:schemeClr val="tx1"/>
          </a:fontRef>
        </dgm:style>
      </dgm:prSet>
      <dgm:spPr>
        <a:solidFill>
          <a:schemeClr val="accent3">
            <a:lumMod val="20000"/>
            <a:lumOff val="80000"/>
          </a:schemeClr>
        </a:solidFill>
        <a:ln w="19050">
          <a:noFill/>
          <a:prstDash val="solid"/>
        </a:ln>
      </dgm:spPr>
      <dgm:t>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chemeClr val="tx1"/>
              </a:solidFill>
              <a:latin typeface="Segoe UI"/>
              <a:ea typeface="+mn-ea"/>
              <a:cs typeface="+mn-cs"/>
            </a:rPr>
            <a:t>SLA</a:t>
          </a:r>
          <a:endParaRPr lang="en-US" sz="1800" kern="1200" dirty="0">
            <a:solidFill>
              <a:schemeClr val="tx1"/>
            </a:solidFill>
            <a:latin typeface="Segoe UI"/>
            <a:ea typeface="+mn-ea"/>
            <a:cs typeface="+mn-cs"/>
          </a:endParaRPr>
        </a:p>
      </dgm:t>
    </dgm:pt>
    <dgm:pt modelId="{5371445D-CAC1-45B5-BB6B-376472984E02}" type="parTrans" cxnId="{280AF8BA-EEE1-4162-AC2C-47E5091F3156}">
      <dgm:prSet/>
      <dgm:spPr/>
      <dgm:t>
        <a:bodyPr/>
        <a:lstStyle/>
        <a:p>
          <a:endParaRPr lang="en-US" sz="1800">
            <a:solidFill>
              <a:schemeClr val="tx1"/>
            </a:solidFill>
          </a:endParaRPr>
        </a:p>
      </dgm:t>
    </dgm:pt>
    <dgm:pt modelId="{1C53EBD7-7F0B-4C6D-9354-ED9373B910B6}" type="sibTrans" cxnId="{280AF8BA-EEE1-4162-AC2C-47E5091F3156}">
      <dgm:prSet custT="1"/>
      <dgm:spPr/>
      <dgm:t>
        <a:bodyPr/>
        <a:lstStyle/>
        <a:p>
          <a:endParaRPr lang="en-US" sz="1800">
            <a:solidFill>
              <a:schemeClr val="tx1"/>
            </a:solidFill>
          </a:endParaRPr>
        </a:p>
      </dgm:t>
    </dgm:pt>
    <dgm:pt modelId="{EFB66EB0-6D56-4606-84C1-73A9AEB63D85}">
      <dgm:prSet phldrT="[Text]" custT="1"/>
      <dgm:spPr>
        <a:solidFill>
          <a:schemeClr val="accent2">
            <a:lumMod val="10000"/>
            <a:lumOff val="90000"/>
          </a:schemeClr>
        </a:solidFill>
      </dgm:spPr>
      <dgm:t>
        <a:bodyPr/>
        <a:lstStyle/>
        <a:p>
          <a:r>
            <a:rPr lang="zh-CN" altLang="en-US" sz="1800" dirty="0">
              <a:solidFill>
                <a:schemeClr val="tx1"/>
              </a:solidFill>
            </a:rPr>
            <a:t>准确度</a:t>
          </a:r>
          <a:endParaRPr lang="en-US" sz="1800" dirty="0">
            <a:solidFill>
              <a:schemeClr val="tx1"/>
            </a:solidFill>
          </a:endParaRPr>
        </a:p>
      </dgm:t>
    </dgm:pt>
    <dgm:pt modelId="{7598CBC6-2431-48CB-B7A9-1A05CCB28D02}" type="parTrans" cxnId="{A44027EE-0C28-4117-B06D-F83BBE2A270C}">
      <dgm:prSet/>
      <dgm:spPr/>
      <dgm:t>
        <a:bodyPr/>
        <a:lstStyle/>
        <a:p>
          <a:endParaRPr lang="en-US" sz="1800">
            <a:solidFill>
              <a:schemeClr val="tx1"/>
            </a:solidFill>
          </a:endParaRPr>
        </a:p>
      </dgm:t>
    </dgm:pt>
    <dgm:pt modelId="{CB6B9F45-B84B-4536-A5F4-24832DC5EB01}" type="sibTrans" cxnId="{A44027EE-0C28-4117-B06D-F83BBE2A270C}">
      <dgm:prSet custT="1"/>
      <dgm:spPr/>
      <dgm:t>
        <a:bodyPr/>
        <a:lstStyle/>
        <a:p>
          <a:endParaRPr lang="en-US" sz="1800">
            <a:solidFill>
              <a:schemeClr val="tx1"/>
            </a:solidFill>
          </a:endParaRPr>
        </a:p>
      </dgm:t>
    </dgm:pt>
    <dgm:pt modelId="{12200C64-867F-485C-9AA8-8D508AE5E4A2}">
      <dgm:prSet phldrT="[Text]" custT="1"/>
      <dgm:spPr>
        <a:solidFill>
          <a:schemeClr val="bg1">
            <a:lumMod val="95000"/>
          </a:schemeClr>
        </a:solidFill>
      </dgm:spPr>
      <dgm:t>
        <a:bodyPr/>
        <a:lstStyle/>
        <a:p>
          <a:r>
            <a:rPr lang="zh-CN" altLang="en-US" sz="1800" dirty="0">
              <a:solidFill>
                <a:schemeClr val="tx1"/>
              </a:solidFill>
            </a:rPr>
            <a:t>资源</a:t>
          </a:r>
          <a:endParaRPr lang="en-US" sz="1800" dirty="0">
            <a:solidFill>
              <a:schemeClr val="tx1"/>
            </a:solidFill>
          </a:endParaRPr>
        </a:p>
      </dgm:t>
    </dgm:pt>
    <dgm:pt modelId="{E343DE6B-75DB-4AF3-85AE-314937EC092C}" type="parTrans" cxnId="{2D7F0B5F-8E47-424F-873F-2E300B8E2320}">
      <dgm:prSet/>
      <dgm:spPr/>
      <dgm:t>
        <a:bodyPr/>
        <a:lstStyle/>
        <a:p>
          <a:endParaRPr lang="en-US" sz="1800">
            <a:solidFill>
              <a:schemeClr val="tx1"/>
            </a:solidFill>
          </a:endParaRPr>
        </a:p>
      </dgm:t>
    </dgm:pt>
    <dgm:pt modelId="{B9C82E94-97B5-40EA-A1E7-2A099CC46370}" type="sibTrans" cxnId="{2D7F0B5F-8E47-424F-873F-2E300B8E2320}">
      <dgm:prSet custT="1"/>
      <dgm:spPr/>
      <dgm:t>
        <a:bodyPr/>
        <a:lstStyle/>
        <a:p>
          <a:endParaRPr lang="en-US" sz="1800">
            <a:solidFill>
              <a:schemeClr val="tx1"/>
            </a:solidFill>
          </a:endParaRPr>
        </a:p>
      </dgm:t>
    </dgm:pt>
    <dgm:pt modelId="{B04DC2A2-134A-4928-95F7-C3E8A41BABD0}" type="pres">
      <dgm:prSet presAssocID="{2E12C295-D0F6-411D-9352-B119EEF759DF}" presName="cycle" presStyleCnt="0">
        <dgm:presLayoutVars>
          <dgm:dir/>
          <dgm:resizeHandles val="exact"/>
        </dgm:presLayoutVars>
      </dgm:prSet>
      <dgm:spPr/>
    </dgm:pt>
    <dgm:pt modelId="{C4AB6787-3CAF-42B9-9566-B411C472121D}" type="pres">
      <dgm:prSet presAssocID="{72A66888-5D41-4BB9-AC31-80920C4CA711}" presName="node" presStyleLbl="node1" presStyleIdx="0" presStyleCnt="3">
        <dgm:presLayoutVars>
          <dgm:bulletEnabled val="1"/>
        </dgm:presLayoutVars>
      </dgm:prSet>
      <dgm:spPr>
        <a:xfrm>
          <a:off x="2381266" y="1450"/>
          <a:ext cx="1256391" cy="1256391"/>
        </a:xfrm>
        <a:prstGeom prst="ellipse">
          <a:avLst/>
        </a:prstGeom>
      </dgm:spPr>
    </dgm:pt>
    <dgm:pt modelId="{57530AC2-DC29-4DC2-A12F-06D81114A2A1}" type="pres">
      <dgm:prSet presAssocID="{1C53EBD7-7F0B-4C6D-9354-ED9373B910B6}" presName="sibTrans" presStyleLbl="sibTrans2D1" presStyleIdx="0" presStyleCnt="3"/>
      <dgm:spPr/>
    </dgm:pt>
    <dgm:pt modelId="{9D4A2327-35A6-4A83-91F6-DFD993243A1A}" type="pres">
      <dgm:prSet presAssocID="{1C53EBD7-7F0B-4C6D-9354-ED9373B910B6}" presName="connectorText" presStyleLbl="sibTrans2D1" presStyleIdx="0" presStyleCnt="3"/>
      <dgm:spPr/>
    </dgm:pt>
    <dgm:pt modelId="{8A42BD7B-54F9-49DC-9A28-A3FAA83BB7D1}" type="pres">
      <dgm:prSet presAssocID="{EFB66EB0-6D56-4606-84C1-73A9AEB63D85}" presName="node" presStyleLbl="node1" presStyleIdx="1" presStyleCnt="3">
        <dgm:presLayoutVars>
          <dgm:bulletEnabled val="1"/>
        </dgm:presLayoutVars>
      </dgm:prSet>
      <dgm:spPr/>
    </dgm:pt>
    <dgm:pt modelId="{BCF9D5BE-0C12-471E-B49F-75F3C4ACBF23}" type="pres">
      <dgm:prSet presAssocID="{CB6B9F45-B84B-4536-A5F4-24832DC5EB01}" presName="sibTrans" presStyleLbl="sibTrans2D1" presStyleIdx="1" presStyleCnt="3"/>
      <dgm:spPr/>
    </dgm:pt>
    <dgm:pt modelId="{DDCF3518-F75D-4618-8885-71992557815C}" type="pres">
      <dgm:prSet presAssocID="{CB6B9F45-B84B-4536-A5F4-24832DC5EB01}" presName="connectorText" presStyleLbl="sibTrans2D1" presStyleIdx="1" presStyleCnt="3"/>
      <dgm:spPr/>
    </dgm:pt>
    <dgm:pt modelId="{ECD444BE-B447-489B-A01B-F35683F00563}" type="pres">
      <dgm:prSet presAssocID="{12200C64-867F-485C-9AA8-8D508AE5E4A2}" presName="node" presStyleLbl="node1" presStyleIdx="2" presStyleCnt="3">
        <dgm:presLayoutVars>
          <dgm:bulletEnabled val="1"/>
        </dgm:presLayoutVars>
      </dgm:prSet>
      <dgm:spPr/>
    </dgm:pt>
    <dgm:pt modelId="{E0AD5DEA-78CF-4D8C-A95A-7C141676C41D}" type="pres">
      <dgm:prSet presAssocID="{B9C82E94-97B5-40EA-A1E7-2A099CC46370}" presName="sibTrans" presStyleLbl="sibTrans2D1" presStyleIdx="2" presStyleCnt="3"/>
      <dgm:spPr/>
    </dgm:pt>
    <dgm:pt modelId="{60B533C6-1F99-4027-967C-5E1AF1F63EB7}" type="pres">
      <dgm:prSet presAssocID="{B9C82E94-97B5-40EA-A1E7-2A099CC46370}" presName="connectorText" presStyleLbl="sibTrans2D1" presStyleIdx="2" presStyleCnt="3"/>
      <dgm:spPr/>
    </dgm:pt>
  </dgm:ptLst>
  <dgm:cxnLst>
    <dgm:cxn modelId="{69418C0C-C6D1-487B-A448-0293A94F6AE8}" type="presOf" srcId="{12200C64-867F-485C-9AA8-8D508AE5E4A2}" destId="{ECD444BE-B447-489B-A01B-F35683F00563}" srcOrd="0" destOrd="0" presId="urn:microsoft.com/office/officeart/2005/8/layout/cycle2"/>
    <dgm:cxn modelId="{5856A316-A6ED-4FA3-A85B-CB60457ED455}" type="presOf" srcId="{CB6B9F45-B84B-4536-A5F4-24832DC5EB01}" destId="{DDCF3518-F75D-4618-8885-71992557815C}" srcOrd="1" destOrd="0" presId="urn:microsoft.com/office/officeart/2005/8/layout/cycle2"/>
    <dgm:cxn modelId="{F40E2626-F8C5-4077-8D70-F51C589B61B7}" type="presOf" srcId="{CB6B9F45-B84B-4536-A5F4-24832DC5EB01}" destId="{BCF9D5BE-0C12-471E-B49F-75F3C4ACBF23}" srcOrd="0" destOrd="0" presId="urn:microsoft.com/office/officeart/2005/8/layout/cycle2"/>
    <dgm:cxn modelId="{5C384C2B-3998-42A9-BA3A-F10E0D66332D}" type="presOf" srcId="{1C53EBD7-7F0B-4C6D-9354-ED9373B910B6}" destId="{57530AC2-DC29-4DC2-A12F-06D81114A2A1}" srcOrd="0" destOrd="0" presId="urn:microsoft.com/office/officeart/2005/8/layout/cycle2"/>
    <dgm:cxn modelId="{E274AD5D-70BE-4CE7-8AC6-3B99EC16FC0E}" type="presOf" srcId="{72A66888-5D41-4BB9-AC31-80920C4CA711}" destId="{C4AB6787-3CAF-42B9-9566-B411C472121D}" srcOrd="0" destOrd="0" presId="urn:microsoft.com/office/officeart/2005/8/layout/cycle2"/>
    <dgm:cxn modelId="{2D7F0B5F-8E47-424F-873F-2E300B8E2320}" srcId="{2E12C295-D0F6-411D-9352-B119EEF759DF}" destId="{12200C64-867F-485C-9AA8-8D508AE5E4A2}" srcOrd="2" destOrd="0" parTransId="{E343DE6B-75DB-4AF3-85AE-314937EC092C}" sibTransId="{B9C82E94-97B5-40EA-A1E7-2A099CC46370}"/>
    <dgm:cxn modelId="{9FE13649-201F-419E-A2CB-E5219B025FD3}" type="presOf" srcId="{2E12C295-D0F6-411D-9352-B119EEF759DF}" destId="{B04DC2A2-134A-4928-95F7-C3E8A41BABD0}" srcOrd="0" destOrd="0" presId="urn:microsoft.com/office/officeart/2005/8/layout/cycle2"/>
    <dgm:cxn modelId="{9DAB5F49-0839-4B78-B1BD-B6B320BBA163}" type="presOf" srcId="{1C53EBD7-7F0B-4C6D-9354-ED9373B910B6}" destId="{9D4A2327-35A6-4A83-91F6-DFD993243A1A}" srcOrd="1" destOrd="0" presId="urn:microsoft.com/office/officeart/2005/8/layout/cycle2"/>
    <dgm:cxn modelId="{4A753955-BF21-4FDC-A6BA-AB204E931381}" type="presOf" srcId="{B9C82E94-97B5-40EA-A1E7-2A099CC46370}" destId="{E0AD5DEA-78CF-4D8C-A95A-7C141676C41D}" srcOrd="0" destOrd="0" presId="urn:microsoft.com/office/officeart/2005/8/layout/cycle2"/>
    <dgm:cxn modelId="{F990D97B-4FFD-4B12-9615-F420EC5F1DA1}" type="presOf" srcId="{EFB66EB0-6D56-4606-84C1-73A9AEB63D85}" destId="{8A42BD7B-54F9-49DC-9A28-A3FAA83BB7D1}" srcOrd="0" destOrd="0" presId="urn:microsoft.com/office/officeart/2005/8/layout/cycle2"/>
    <dgm:cxn modelId="{280AF8BA-EEE1-4162-AC2C-47E5091F3156}" srcId="{2E12C295-D0F6-411D-9352-B119EEF759DF}" destId="{72A66888-5D41-4BB9-AC31-80920C4CA711}" srcOrd="0" destOrd="0" parTransId="{5371445D-CAC1-45B5-BB6B-376472984E02}" sibTransId="{1C53EBD7-7F0B-4C6D-9354-ED9373B910B6}"/>
    <dgm:cxn modelId="{9FD9B4BC-36D4-4BF1-8760-7B6DC12AF088}" type="presOf" srcId="{B9C82E94-97B5-40EA-A1E7-2A099CC46370}" destId="{60B533C6-1F99-4027-967C-5E1AF1F63EB7}" srcOrd="1" destOrd="0" presId="urn:microsoft.com/office/officeart/2005/8/layout/cycle2"/>
    <dgm:cxn modelId="{A44027EE-0C28-4117-B06D-F83BBE2A270C}" srcId="{2E12C295-D0F6-411D-9352-B119EEF759DF}" destId="{EFB66EB0-6D56-4606-84C1-73A9AEB63D85}" srcOrd="1" destOrd="0" parTransId="{7598CBC6-2431-48CB-B7A9-1A05CCB28D02}" sibTransId="{CB6B9F45-B84B-4536-A5F4-24832DC5EB01}"/>
    <dgm:cxn modelId="{CA775BBE-BDA8-42A0-9D37-CD0E94302925}" type="presParOf" srcId="{B04DC2A2-134A-4928-95F7-C3E8A41BABD0}" destId="{C4AB6787-3CAF-42B9-9566-B411C472121D}" srcOrd="0" destOrd="0" presId="urn:microsoft.com/office/officeart/2005/8/layout/cycle2"/>
    <dgm:cxn modelId="{8FC9096A-52AD-4CB8-8A7A-5DECEDC73DF2}" type="presParOf" srcId="{B04DC2A2-134A-4928-95F7-C3E8A41BABD0}" destId="{57530AC2-DC29-4DC2-A12F-06D81114A2A1}" srcOrd="1" destOrd="0" presId="urn:microsoft.com/office/officeart/2005/8/layout/cycle2"/>
    <dgm:cxn modelId="{FDA5AD8E-E885-47FB-B37C-513708762F32}" type="presParOf" srcId="{57530AC2-DC29-4DC2-A12F-06D81114A2A1}" destId="{9D4A2327-35A6-4A83-91F6-DFD993243A1A}" srcOrd="0" destOrd="0" presId="urn:microsoft.com/office/officeart/2005/8/layout/cycle2"/>
    <dgm:cxn modelId="{F4324186-7AFD-4B11-A9E6-2EAAF886A107}" type="presParOf" srcId="{B04DC2A2-134A-4928-95F7-C3E8A41BABD0}" destId="{8A42BD7B-54F9-49DC-9A28-A3FAA83BB7D1}" srcOrd="2" destOrd="0" presId="urn:microsoft.com/office/officeart/2005/8/layout/cycle2"/>
    <dgm:cxn modelId="{05944477-8CD3-4E60-A4B4-91A4F3B96BE2}" type="presParOf" srcId="{B04DC2A2-134A-4928-95F7-C3E8A41BABD0}" destId="{BCF9D5BE-0C12-471E-B49F-75F3C4ACBF23}" srcOrd="3" destOrd="0" presId="urn:microsoft.com/office/officeart/2005/8/layout/cycle2"/>
    <dgm:cxn modelId="{6427F794-47F1-4229-BD94-22F70955936E}" type="presParOf" srcId="{BCF9D5BE-0C12-471E-B49F-75F3C4ACBF23}" destId="{DDCF3518-F75D-4618-8885-71992557815C}" srcOrd="0" destOrd="0" presId="urn:microsoft.com/office/officeart/2005/8/layout/cycle2"/>
    <dgm:cxn modelId="{96E4F8E4-F6F1-4D47-839F-6AB87B31478D}" type="presParOf" srcId="{B04DC2A2-134A-4928-95F7-C3E8A41BABD0}" destId="{ECD444BE-B447-489B-A01B-F35683F00563}" srcOrd="4" destOrd="0" presId="urn:microsoft.com/office/officeart/2005/8/layout/cycle2"/>
    <dgm:cxn modelId="{B0491B5D-EE15-47D9-A727-213C902F47DA}" type="presParOf" srcId="{B04DC2A2-134A-4928-95F7-C3E8A41BABD0}" destId="{E0AD5DEA-78CF-4D8C-A95A-7C141676C41D}" srcOrd="5" destOrd="0" presId="urn:microsoft.com/office/officeart/2005/8/layout/cycle2"/>
    <dgm:cxn modelId="{E1FFE4E3-6C2C-4CDB-AAD2-14916D9C85ED}" type="presParOf" srcId="{E0AD5DEA-78CF-4D8C-A95A-7C141676C41D}" destId="{60B533C6-1F99-4027-967C-5E1AF1F63EB7}" srcOrd="0" destOrd="0" presId="urn:microsoft.com/office/officeart/2005/8/layout/cycle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6787-3CAF-42B9-9566-B411C472121D}">
      <dsp:nvSpPr>
        <dsp:cNvPr id="0" name=""/>
        <dsp:cNvSpPr/>
      </dsp:nvSpPr>
      <dsp:spPr>
        <a:xfrm>
          <a:off x="2381266" y="1450"/>
          <a:ext cx="1256391" cy="1256391"/>
        </a:xfrm>
        <a:prstGeom prst="ellipse">
          <a:avLst/>
        </a:prstGeom>
        <a:solidFill>
          <a:schemeClr val="accent3">
            <a:lumMod val="20000"/>
            <a:lumOff val="80000"/>
          </a:schemeClr>
        </a:solidFill>
        <a:ln w="19050" cap="flat" cmpd="sng" algn="ctr">
          <a:noFill/>
          <a:prstDash val="solid"/>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26670" tIns="26670" rIns="26670" bIns="26670" numCol="1" spcCol="1270" rtlCol="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2100" kern="1200" dirty="0">
              <a:solidFill>
                <a:schemeClr val="tx1"/>
              </a:solidFill>
              <a:latin typeface="Segoe UI"/>
              <a:ea typeface="+mn-ea"/>
              <a:cs typeface="+mn-cs"/>
            </a:rPr>
            <a:t>延迟</a:t>
          </a:r>
          <a:endParaRPr lang="en-US" sz="2100" kern="1200" dirty="0">
            <a:solidFill>
              <a:schemeClr val="tx1"/>
            </a:solidFill>
            <a:latin typeface="Segoe UI"/>
            <a:ea typeface="+mn-ea"/>
            <a:cs typeface="+mn-cs"/>
          </a:endParaRPr>
        </a:p>
      </dsp:txBody>
      <dsp:txXfrm>
        <a:off x="2565260" y="185444"/>
        <a:ext cx="888403" cy="888403"/>
      </dsp:txXfrm>
    </dsp:sp>
    <dsp:sp modelId="{57530AC2-DC29-4DC2-A12F-06D81114A2A1}">
      <dsp:nvSpPr>
        <dsp:cNvPr id="0" name=""/>
        <dsp:cNvSpPr/>
      </dsp:nvSpPr>
      <dsp:spPr>
        <a:xfrm rot="2160000">
          <a:off x="3597947" y="966516"/>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a:off x="3607515" y="1021876"/>
        <a:ext cx="233787" cy="254420"/>
      </dsp:txXfrm>
    </dsp:sp>
    <dsp:sp modelId="{8A42BD7B-54F9-49DC-9A28-A3FAA83BB7D1}">
      <dsp:nvSpPr>
        <dsp:cNvPr id="0" name=""/>
        <dsp:cNvSpPr/>
      </dsp:nvSpPr>
      <dsp:spPr>
        <a:xfrm>
          <a:off x="3907513" y="1110334"/>
          <a:ext cx="1256391" cy="1256391"/>
        </a:xfrm>
        <a:prstGeom prst="ellipse">
          <a:avLst/>
        </a:prstGeom>
        <a:solidFill>
          <a:schemeClr val="accent2">
            <a:lumMod val="10000"/>
            <a:lumOff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rPr>
            <a:t>吞吐</a:t>
          </a:r>
          <a:endParaRPr lang="en-US" sz="2100" kern="1200" dirty="0">
            <a:solidFill>
              <a:schemeClr val="tx1"/>
            </a:solidFill>
          </a:endParaRPr>
        </a:p>
      </dsp:txBody>
      <dsp:txXfrm>
        <a:off x="4091507" y="1294328"/>
        <a:ext cx="888403" cy="888403"/>
      </dsp:txXfrm>
    </dsp:sp>
    <dsp:sp modelId="{BCF9D5BE-0C12-471E-B49F-75F3C4ACBF23}">
      <dsp:nvSpPr>
        <dsp:cNvPr id="0" name=""/>
        <dsp:cNvSpPr/>
      </dsp:nvSpPr>
      <dsp:spPr>
        <a:xfrm rot="6480000">
          <a:off x="4080152" y="2414629"/>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rot="10800000">
        <a:off x="4145730" y="2451790"/>
        <a:ext cx="233787" cy="254420"/>
      </dsp:txXfrm>
    </dsp:sp>
    <dsp:sp modelId="{ECD444BE-B447-489B-A01B-F35683F00563}">
      <dsp:nvSpPr>
        <dsp:cNvPr id="0" name=""/>
        <dsp:cNvSpPr/>
      </dsp:nvSpPr>
      <dsp:spPr>
        <a:xfrm>
          <a:off x="3324538" y="2904545"/>
          <a:ext cx="1256391" cy="1256391"/>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rPr>
            <a:t>效率</a:t>
          </a:r>
          <a:endParaRPr lang="en-US" sz="2100" kern="1200" dirty="0">
            <a:solidFill>
              <a:schemeClr val="tx1"/>
            </a:solidFill>
          </a:endParaRPr>
        </a:p>
      </dsp:txBody>
      <dsp:txXfrm>
        <a:off x="3508532" y="3088539"/>
        <a:ext cx="888403" cy="888403"/>
      </dsp:txXfrm>
    </dsp:sp>
    <dsp:sp modelId="{E0AD5DEA-78CF-4D8C-A95A-7C141676C41D}">
      <dsp:nvSpPr>
        <dsp:cNvPr id="0" name=""/>
        <dsp:cNvSpPr/>
      </dsp:nvSpPr>
      <dsp:spPr>
        <a:xfrm rot="10800000">
          <a:off x="2851923" y="3320725"/>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rot="10800000">
        <a:off x="2952117" y="3405531"/>
        <a:ext cx="233787" cy="254420"/>
      </dsp:txXfrm>
    </dsp:sp>
    <dsp:sp modelId="{FF23C878-B185-4854-AA13-CE7BC24F2DB1}">
      <dsp:nvSpPr>
        <dsp:cNvPr id="0" name=""/>
        <dsp:cNvSpPr/>
      </dsp:nvSpPr>
      <dsp:spPr>
        <a:xfrm>
          <a:off x="1437993" y="2904545"/>
          <a:ext cx="1256391" cy="1256391"/>
        </a:xfrm>
        <a:prstGeom prst="ellipse">
          <a:avLst/>
        </a:prstGeom>
        <a:solidFill>
          <a:schemeClr val="accent4">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rPr>
            <a:t>灵活性</a:t>
          </a:r>
          <a:endParaRPr lang="en-US" sz="2100" kern="1200" dirty="0">
            <a:solidFill>
              <a:schemeClr val="tx1"/>
            </a:solidFill>
          </a:endParaRPr>
        </a:p>
      </dsp:txBody>
      <dsp:txXfrm>
        <a:off x="1621987" y="3088539"/>
        <a:ext cx="888403" cy="888403"/>
      </dsp:txXfrm>
    </dsp:sp>
    <dsp:sp modelId="{CD735350-2858-4071-8383-9EB890F0F75D}">
      <dsp:nvSpPr>
        <dsp:cNvPr id="0" name=""/>
        <dsp:cNvSpPr/>
      </dsp:nvSpPr>
      <dsp:spPr>
        <a:xfrm rot="15120000">
          <a:off x="1610632" y="2432609"/>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rot="10800000">
        <a:off x="1676210" y="2565060"/>
        <a:ext cx="233787" cy="254420"/>
      </dsp:txXfrm>
    </dsp:sp>
    <dsp:sp modelId="{38371957-983E-4B23-9B11-28DB699FEBF6}">
      <dsp:nvSpPr>
        <dsp:cNvPr id="0" name=""/>
        <dsp:cNvSpPr/>
      </dsp:nvSpPr>
      <dsp:spPr>
        <a:xfrm>
          <a:off x="855019" y="1110334"/>
          <a:ext cx="1256391" cy="1256391"/>
        </a:xfrm>
        <a:prstGeom prst="ellipse">
          <a:avLst/>
        </a:prstGeom>
        <a:solidFill>
          <a:schemeClr val="accent6">
            <a:lumMod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zh-CN" altLang="en-US" sz="2100" kern="1200" dirty="0">
              <a:solidFill>
                <a:schemeClr val="tx1"/>
              </a:solidFill>
            </a:rPr>
            <a:t>扩展性</a:t>
          </a:r>
          <a:endParaRPr lang="en-US" sz="2100" kern="1200" dirty="0">
            <a:solidFill>
              <a:schemeClr val="tx1"/>
            </a:solidFill>
          </a:endParaRPr>
        </a:p>
      </dsp:txBody>
      <dsp:txXfrm>
        <a:off x="1039013" y="1294328"/>
        <a:ext cx="888403" cy="888403"/>
      </dsp:txXfrm>
    </dsp:sp>
    <dsp:sp modelId="{43A924B5-DE24-4485-96E2-FC4EEFD41094}">
      <dsp:nvSpPr>
        <dsp:cNvPr id="0" name=""/>
        <dsp:cNvSpPr/>
      </dsp:nvSpPr>
      <dsp:spPr>
        <a:xfrm rot="19440000">
          <a:off x="2071700" y="977628"/>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solidFill>
              <a:schemeClr val="tx1"/>
            </a:solidFill>
          </a:endParaRPr>
        </a:p>
      </dsp:txBody>
      <dsp:txXfrm>
        <a:off x="2081268" y="1091880"/>
        <a:ext cx="233787" cy="2544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6787-3CAF-42B9-9566-B411C472121D}">
      <dsp:nvSpPr>
        <dsp:cNvPr id="0" name=""/>
        <dsp:cNvSpPr/>
      </dsp:nvSpPr>
      <dsp:spPr>
        <a:xfrm>
          <a:off x="2381266" y="1450"/>
          <a:ext cx="1256391" cy="1256391"/>
        </a:xfrm>
        <a:prstGeom prst="ellipse">
          <a:avLst/>
        </a:prstGeom>
        <a:solidFill>
          <a:schemeClr val="accent3">
            <a:lumMod val="20000"/>
            <a:lumOff val="80000"/>
          </a:schemeClr>
        </a:solidFill>
        <a:ln w="19050" cap="flat" cmpd="sng" algn="ctr">
          <a:noFill/>
          <a:prstDash val="solid"/>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22860" tIns="22860" rIns="22860" bIns="22860" numCol="1" spcCol="1270" rtlCol="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zh-CN" altLang="en-US" sz="1800" kern="1200" dirty="0">
              <a:solidFill>
                <a:schemeClr val="tx1"/>
              </a:solidFill>
              <a:latin typeface="Segoe UI"/>
              <a:ea typeface="+mn-ea"/>
              <a:cs typeface="+mn-cs"/>
            </a:rPr>
            <a:t>延迟</a:t>
          </a:r>
          <a:endParaRPr lang="en-US" sz="1800" kern="1200" dirty="0">
            <a:solidFill>
              <a:schemeClr val="tx1"/>
            </a:solidFill>
            <a:latin typeface="Segoe UI"/>
            <a:ea typeface="+mn-ea"/>
            <a:cs typeface="+mn-cs"/>
          </a:endParaRPr>
        </a:p>
      </dsp:txBody>
      <dsp:txXfrm>
        <a:off x="2565260" y="185444"/>
        <a:ext cx="888403" cy="888403"/>
      </dsp:txXfrm>
    </dsp:sp>
    <dsp:sp modelId="{57530AC2-DC29-4DC2-A12F-06D81114A2A1}">
      <dsp:nvSpPr>
        <dsp:cNvPr id="0" name=""/>
        <dsp:cNvSpPr/>
      </dsp:nvSpPr>
      <dsp:spPr>
        <a:xfrm rot="2160000">
          <a:off x="3597947" y="966516"/>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a:off x="3607515" y="1021876"/>
        <a:ext cx="233787" cy="254420"/>
      </dsp:txXfrm>
    </dsp:sp>
    <dsp:sp modelId="{8A42BD7B-54F9-49DC-9A28-A3FAA83BB7D1}">
      <dsp:nvSpPr>
        <dsp:cNvPr id="0" name=""/>
        <dsp:cNvSpPr/>
      </dsp:nvSpPr>
      <dsp:spPr>
        <a:xfrm>
          <a:off x="3907513" y="1110334"/>
          <a:ext cx="1256391" cy="1256391"/>
        </a:xfrm>
        <a:prstGeom prst="ellipse">
          <a:avLst/>
        </a:prstGeom>
        <a:solidFill>
          <a:schemeClr val="accent2">
            <a:lumMod val="10000"/>
            <a:lumOff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吞吐</a:t>
          </a:r>
          <a:endParaRPr lang="en-US" sz="1800" kern="1200" dirty="0">
            <a:solidFill>
              <a:schemeClr val="tx1"/>
            </a:solidFill>
          </a:endParaRPr>
        </a:p>
      </dsp:txBody>
      <dsp:txXfrm>
        <a:off x="4091507" y="1294328"/>
        <a:ext cx="888403" cy="888403"/>
      </dsp:txXfrm>
    </dsp:sp>
    <dsp:sp modelId="{BCF9D5BE-0C12-471E-B49F-75F3C4ACBF23}">
      <dsp:nvSpPr>
        <dsp:cNvPr id="0" name=""/>
        <dsp:cNvSpPr/>
      </dsp:nvSpPr>
      <dsp:spPr>
        <a:xfrm rot="6480000">
          <a:off x="4080152" y="2414629"/>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rot="10800000">
        <a:off x="4145730" y="2451790"/>
        <a:ext cx="233787" cy="254420"/>
      </dsp:txXfrm>
    </dsp:sp>
    <dsp:sp modelId="{ECD444BE-B447-489B-A01B-F35683F00563}">
      <dsp:nvSpPr>
        <dsp:cNvPr id="0" name=""/>
        <dsp:cNvSpPr/>
      </dsp:nvSpPr>
      <dsp:spPr>
        <a:xfrm>
          <a:off x="3324538" y="2904545"/>
          <a:ext cx="1256391" cy="1256391"/>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效率</a:t>
          </a:r>
          <a:endParaRPr lang="en-US" sz="1800" kern="1200" dirty="0">
            <a:solidFill>
              <a:schemeClr val="tx1"/>
            </a:solidFill>
          </a:endParaRPr>
        </a:p>
      </dsp:txBody>
      <dsp:txXfrm>
        <a:off x="3508532" y="3088539"/>
        <a:ext cx="888403" cy="888403"/>
      </dsp:txXfrm>
    </dsp:sp>
    <dsp:sp modelId="{E0AD5DEA-78CF-4D8C-A95A-7C141676C41D}">
      <dsp:nvSpPr>
        <dsp:cNvPr id="0" name=""/>
        <dsp:cNvSpPr/>
      </dsp:nvSpPr>
      <dsp:spPr>
        <a:xfrm rot="10800000">
          <a:off x="2851923" y="3320725"/>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rot="10800000">
        <a:off x="2952117" y="3405531"/>
        <a:ext cx="233787" cy="254420"/>
      </dsp:txXfrm>
    </dsp:sp>
    <dsp:sp modelId="{FF23C878-B185-4854-AA13-CE7BC24F2DB1}">
      <dsp:nvSpPr>
        <dsp:cNvPr id="0" name=""/>
        <dsp:cNvSpPr/>
      </dsp:nvSpPr>
      <dsp:spPr>
        <a:xfrm>
          <a:off x="1437993" y="2904545"/>
          <a:ext cx="1256391" cy="1256391"/>
        </a:xfrm>
        <a:prstGeom prst="ellipse">
          <a:avLst/>
        </a:prstGeom>
        <a:solidFill>
          <a:schemeClr val="accent4">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灵活性</a:t>
          </a:r>
          <a:endParaRPr lang="en-US" sz="1800" kern="1200" dirty="0">
            <a:solidFill>
              <a:schemeClr val="tx1"/>
            </a:solidFill>
          </a:endParaRPr>
        </a:p>
      </dsp:txBody>
      <dsp:txXfrm>
        <a:off x="1621987" y="3088539"/>
        <a:ext cx="888403" cy="888403"/>
      </dsp:txXfrm>
    </dsp:sp>
    <dsp:sp modelId="{CD735350-2858-4071-8383-9EB890F0F75D}">
      <dsp:nvSpPr>
        <dsp:cNvPr id="0" name=""/>
        <dsp:cNvSpPr/>
      </dsp:nvSpPr>
      <dsp:spPr>
        <a:xfrm rot="15120000">
          <a:off x="1610632" y="2432609"/>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rot="10800000">
        <a:off x="1676210" y="2565060"/>
        <a:ext cx="233787" cy="254420"/>
      </dsp:txXfrm>
    </dsp:sp>
    <dsp:sp modelId="{38371957-983E-4B23-9B11-28DB699FEBF6}">
      <dsp:nvSpPr>
        <dsp:cNvPr id="0" name=""/>
        <dsp:cNvSpPr/>
      </dsp:nvSpPr>
      <dsp:spPr>
        <a:xfrm>
          <a:off x="855019" y="1110334"/>
          <a:ext cx="1256391" cy="1256391"/>
        </a:xfrm>
        <a:prstGeom prst="ellipse">
          <a:avLst/>
        </a:prstGeom>
        <a:solidFill>
          <a:schemeClr val="accent6">
            <a:lumMod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扩展性</a:t>
          </a:r>
          <a:endParaRPr lang="en-US" sz="1800" kern="1200" dirty="0">
            <a:solidFill>
              <a:schemeClr val="tx1"/>
            </a:solidFill>
          </a:endParaRPr>
        </a:p>
      </dsp:txBody>
      <dsp:txXfrm>
        <a:off x="1039013" y="1294328"/>
        <a:ext cx="888403" cy="888403"/>
      </dsp:txXfrm>
    </dsp:sp>
    <dsp:sp modelId="{43A924B5-DE24-4485-96E2-FC4EEFD41094}">
      <dsp:nvSpPr>
        <dsp:cNvPr id="0" name=""/>
        <dsp:cNvSpPr/>
      </dsp:nvSpPr>
      <dsp:spPr>
        <a:xfrm rot="19440000">
          <a:off x="2071700" y="977628"/>
          <a:ext cx="333981" cy="4240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a:off x="2081268" y="1091880"/>
        <a:ext cx="233787" cy="2544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AB6787-3CAF-42B9-9566-B411C472121D}">
      <dsp:nvSpPr>
        <dsp:cNvPr id="0" name=""/>
        <dsp:cNvSpPr/>
      </dsp:nvSpPr>
      <dsp:spPr>
        <a:xfrm>
          <a:off x="1232417" y="374"/>
          <a:ext cx="1153789" cy="1153789"/>
        </a:xfrm>
        <a:prstGeom prst="ellipse">
          <a:avLst/>
        </a:prstGeom>
        <a:solidFill>
          <a:schemeClr val="accent3">
            <a:lumMod val="20000"/>
            <a:lumOff val="80000"/>
          </a:schemeClr>
        </a:solidFill>
        <a:ln w="19050" cap="flat" cmpd="sng" algn="ctr">
          <a:noFill/>
          <a:prstDash val="solid"/>
        </a:ln>
        <a:effectLst/>
      </dsp:spPr>
      <dsp:style>
        <a:lnRef idx="1">
          <a:schemeClr val="accent1"/>
        </a:lnRef>
        <a:fillRef idx="0">
          <a:schemeClr val="accent1"/>
        </a:fillRef>
        <a:effectRef idx="0">
          <a:schemeClr val="accent1"/>
        </a:effectRef>
        <a:fontRef idx="minor">
          <a:schemeClr val="tx1"/>
        </a:fontRef>
      </dsp:style>
      <dsp:txBody>
        <a:bodyPr spcFirstLastPara="0" vert="horz" wrap="square" lIns="22860" tIns="22860" rIns="22860" bIns="22860" numCol="1" spcCol="1270" rtlCol="0" anchor="ctr" anchorCtr="0">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altLang="zh-CN" sz="1800" kern="1200" dirty="0">
              <a:solidFill>
                <a:schemeClr val="tx1"/>
              </a:solidFill>
              <a:latin typeface="Segoe UI"/>
              <a:ea typeface="+mn-ea"/>
              <a:cs typeface="+mn-cs"/>
            </a:rPr>
            <a:t>SLA</a:t>
          </a:r>
          <a:endParaRPr lang="en-US" sz="1800" kern="1200" dirty="0">
            <a:solidFill>
              <a:schemeClr val="tx1"/>
            </a:solidFill>
            <a:latin typeface="Segoe UI"/>
            <a:ea typeface="+mn-ea"/>
            <a:cs typeface="+mn-cs"/>
          </a:endParaRPr>
        </a:p>
      </dsp:txBody>
      <dsp:txXfrm>
        <a:off x="1401385" y="169342"/>
        <a:ext cx="815853" cy="815853"/>
      </dsp:txXfrm>
    </dsp:sp>
    <dsp:sp modelId="{57530AC2-DC29-4DC2-A12F-06D81114A2A1}">
      <dsp:nvSpPr>
        <dsp:cNvPr id="0" name=""/>
        <dsp:cNvSpPr/>
      </dsp:nvSpPr>
      <dsp:spPr>
        <a:xfrm rot="3600000">
          <a:off x="2084728" y="1125422"/>
          <a:ext cx="306941" cy="389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a:off x="2107749" y="1163430"/>
        <a:ext cx="214859" cy="233642"/>
      </dsp:txXfrm>
    </dsp:sp>
    <dsp:sp modelId="{8A42BD7B-54F9-49DC-9A28-A3FAA83BB7D1}">
      <dsp:nvSpPr>
        <dsp:cNvPr id="0" name=""/>
        <dsp:cNvSpPr/>
      </dsp:nvSpPr>
      <dsp:spPr>
        <a:xfrm>
          <a:off x="2098879" y="1501131"/>
          <a:ext cx="1153789" cy="1153789"/>
        </a:xfrm>
        <a:prstGeom prst="ellipse">
          <a:avLst/>
        </a:prstGeom>
        <a:solidFill>
          <a:schemeClr val="accent2">
            <a:lumMod val="10000"/>
            <a:lumOff val="9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准确度</a:t>
          </a:r>
          <a:endParaRPr lang="en-US" sz="1800" kern="1200" dirty="0">
            <a:solidFill>
              <a:schemeClr val="tx1"/>
            </a:solidFill>
          </a:endParaRPr>
        </a:p>
      </dsp:txBody>
      <dsp:txXfrm>
        <a:off x="2267847" y="1670099"/>
        <a:ext cx="815853" cy="815853"/>
      </dsp:txXfrm>
    </dsp:sp>
    <dsp:sp modelId="{BCF9D5BE-0C12-471E-B49F-75F3C4ACBF23}">
      <dsp:nvSpPr>
        <dsp:cNvPr id="0" name=""/>
        <dsp:cNvSpPr/>
      </dsp:nvSpPr>
      <dsp:spPr>
        <a:xfrm rot="10800000">
          <a:off x="1664528" y="1883323"/>
          <a:ext cx="306941" cy="389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rot="10800000">
        <a:off x="1756610" y="1961204"/>
        <a:ext cx="214859" cy="233642"/>
      </dsp:txXfrm>
    </dsp:sp>
    <dsp:sp modelId="{ECD444BE-B447-489B-A01B-F35683F00563}">
      <dsp:nvSpPr>
        <dsp:cNvPr id="0" name=""/>
        <dsp:cNvSpPr/>
      </dsp:nvSpPr>
      <dsp:spPr>
        <a:xfrm>
          <a:off x="365954" y="1501131"/>
          <a:ext cx="1153789" cy="1153789"/>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资源</a:t>
          </a:r>
          <a:endParaRPr lang="en-US" sz="1800" kern="1200" dirty="0">
            <a:solidFill>
              <a:schemeClr val="tx1"/>
            </a:solidFill>
          </a:endParaRPr>
        </a:p>
      </dsp:txBody>
      <dsp:txXfrm>
        <a:off x="534922" y="1670099"/>
        <a:ext cx="815853" cy="815853"/>
      </dsp:txXfrm>
    </dsp:sp>
    <dsp:sp modelId="{E0AD5DEA-78CF-4D8C-A95A-7C141676C41D}">
      <dsp:nvSpPr>
        <dsp:cNvPr id="0" name=""/>
        <dsp:cNvSpPr/>
      </dsp:nvSpPr>
      <dsp:spPr>
        <a:xfrm rot="18000000">
          <a:off x="1218266" y="1140468"/>
          <a:ext cx="306941" cy="38940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chemeClr val="tx1"/>
            </a:solidFill>
          </a:endParaRPr>
        </a:p>
      </dsp:txBody>
      <dsp:txXfrm>
        <a:off x="1241287" y="1258222"/>
        <a:ext cx="214859" cy="23364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11/5/2020 3:22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11/5/2020 3:22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cbrise.github.io/cs294-rise-fa16/prediction_serving.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0368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9293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https://devblogs.nvidia.com/tensorrt-3-faster-tensorflow-inference/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58884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http://people.csail.mit.edu/jrk/halide-pldi13.pdf</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038131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https://web.stanford.edu/class/cs245/slides/TFGraphOptimizationsStanford.pdf</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10905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http://on-demand.gputechconf.com/gtc/2017/presentation/s7310-8-bit-inference-with-tensorrt.pdf</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05597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http://on-demand.gputechconf.com/gtc/2017/presentation/s7310-8-bit-inference-with-tensorrt.pdf</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60506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46001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https://devblogs.nvidia.com/transfer-learning-toolkit-pruning-intelligent-video-analytics/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7554052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023904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028944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968241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31672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04237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194582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76396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https://arxiv.org/pdf/1712.06139.pdf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864952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317215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42880205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https://ucbrise.github.io/cs294-rise-fa16/prediction_serving.html</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62871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25298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https://software.intel.com/en-us/articles/optimization-practice-of-deep-learning-inference-deployment-on-intel-processors </a:t>
            </a:r>
          </a:p>
          <a:p>
            <a:r>
              <a:rPr lang="en-US" dirty="0"/>
              <a:t>https://github.com/Microsoft/MMdnn/wiki/Using-TensorRT-to-Accelerate-Inference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71565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ltLang="zh-CN" dirty="0"/>
              <a:t>--From Clipper</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6126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http://on-demand.gputechconf.com/gtcdc/2017/presentation/dc7172-shashank-prasanna-deep-learning-deployment-with-nvidia-tensorrt.pdf</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19335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176929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ltLang="zh-CN"/>
              <a:t>Click to edit Master title style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ltLang="zh-CN"/>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ltLang="zh-CN"/>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ltLang="zh-CN"/>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238527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14534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50776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ltLang="zh-CN"/>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ltLang="zh-CN"/>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ltLang="zh-CN"/>
              <a:t>Click to edit Master title style</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ltLang="zh-CN"/>
              <a:t>Click to edit Master title style</a:t>
            </a:r>
            <a:endParaRPr lang="en-US"/>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ltLang="zh-CN"/>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developer.nvidia.com/deep-learning-performance-training-inference"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sv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8" Type="http://schemas.openxmlformats.org/officeDocument/2006/relationships/hyperlink" Target="https://arxiv.org/pdf/1710.09282.pdf" TargetMode="External"/><Relationship Id="rId13" Type="http://schemas.openxmlformats.org/officeDocument/2006/relationships/hyperlink" Target="http://on-demand.gputechconf.com/gtcdc/2017/presentation/dc7172-shashank-prasanna-deep-learning-deployment-with-nvidia-tensorrt.pdf" TargetMode="External"/><Relationship Id="rId3" Type="http://schemas.openxmlformats.org/officeDocument/2006/relationships/hyperlink" Target="https://arxiv.org/abs/1811.09886" TargetMode="External"/><Relationship Id="rId7" Type="http://schemas.openxmlformats.org/officeDocument/2006/relationships/hyperlink" Target="https://www.microsoft.com/en-us/research/wp-content/uploads/2016/02/samehe-2015sigir.optimalaggregation.pdf" TargetMode="External"/><Relationship Id="rId12" Type="http://schemas.openxmlformats.org/officeDocument/2006/relationships/hyperlink" Target="https://pdfs.semanticscholar.org/1ff9/a37d766e3a4f39757f5e1b235a42dacf18ff.pdf"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arxiv.org/abs/1712.06139" TargetMode="External"/><Relationship Id="rId11" Type="http://schemas.openxmlformats.org/officeDocument/2006/relationships/hyperlink" Target="https://arxiv.org/pdf/1510.00149.pdf" TargetMode="External"/><Relationship Id="rId5" Type="http://schemas.openxmlformats.org/officeDocument/2006/relationships/hyperlink" Target="https://www.kdd.org/kdd2017/papers/view/tfx-a-tensorflow-based-production-scale-machine-learning-platform" TargetMode="External"/><Relationship Id="rId15" Type="http://schemas.openxmlformats.org/officeDocument/2006/relationships/hyperlink" Target="http://on-demand.gputechconf.com/gtc/2017/presentation/s7310-8-bit-inference-with-tensorrt.pdf" TargetMode="External"/><Relationship Id="rId10" Type="http://schemas.openxmlformats.org/officeDocument/2006/relationships/hyperlink" Target="https://developer.nvidia.com/deep-learning-performance-training-inference" TargetMode="External"/><Relationship Id="rId4" Type="http://schemas.openxmlformats.org/officeDocument/2006/relationships/hyperlink" Target="https://www.usenix.org/system/files/conference/nsdi17/nsdi17-crankshaw.pdf" TargetMode="External"/><Relationship Id="rId9" Type="http://schemas.openxmlformats.org/officeDocument/2006/relationships/hyperlink" Target="http://dlsys.cs.washington.edu/pdf/lecture12.pdf" TargetMode="External"/><Relationship Id="rId14" Type="http://schemas.openxmlformats.org/officeDocument/2006/relationships/hyperlink" Target="https://www.usenix.org/system/files/osdi18-chen.pdf"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hyperlink" Target="https://github.com/Microsoft/MMdnn/wiki/Using-TensorRT-to-Accelerate-Inference"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174520"/>
            <a:ext cx="9144000" cy="2215991"/>
          </a:xfrm>
        </p:spPr>
        <p:txBody>
          <a:bodyPr/>
          <a:lstStyle/>
          <a:p>
            <a:r>
              <a:rPr lang="zh-CN" altLang="en-US" dirty="0"/>
              <a:t>人工智能系统 </a:t>
            </a:r>
            <a:r>
              <a:rPr lang="en-US" altLang="zh-CN" dirty="0"/>
              <a:t>System for AI</a:t>
            </a:r>
            <a:br>
              <a:rPr lang="en-US" altLang="zh-CN" dirty="0"/>
            </a:br>
            <a:br>
              <a:rPr lang="en-US" altLang="zh-CN" dirty="0"/>
            </a:br>
            <a:r>
              <a:rPr lang="zh-CN" altLang="en-US" dirty="0"/>
              <a:t>深度学习推理系统</a:t>
            </a:r>
            <a:r>
              <a:rPr lang="en-US" dirty="0"/>
              <a:t> </a:t>
            </a:r>
            <a:br>
              <a:rPr lang="en-US" dirty="0"/>
            </a:br>
            <a:r>
              <a:rPr lang="en-US" altLang="zh-CN" sz="3200" dirty="0"/>
              <a:t>Inference systems</a:t>
            </a:r>
            <a:endParaRPr lang="en-US" sz="3200" dirty="0"/>
          </a:p>
        </p:txBody>
      </p:sp>
      <p:sp>
        <p:nvSpPr>
          <p:cNvPr id="5" name="Text Placeholder 4"/>
          <p:cNvSpPr>
            <a:spLocks noGrp="1"/>
          </p:cNvSpPr>
          <p:nvPr>
            <p:ph type="body" sz="quarter" idx="12"/>
          </p:nvPr>
        </p:nvSpPr>
        <p:spPr>
          <a:xfrm>
            <a:off x="584200" y="4919400"/>
            <a:ext cx="9144000" cy="307777"/>
          </a:xfrm>
        </p:spPr>
        <p:txBody>
          <a:bodyPr/>
          <a:lstStyle/>
          <a:p>
            <a:endParaRPr lang="en-US"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58BCB-7E14-485B-8817-1F99535F49BA}"/>
              </a:ext>
            </a:extLst>
          </p:cNvPr>
          <p:cNvSpPr>
            <a:spLocks noGrp="1"/>
          </p:cNvSpPr>
          <p:nvPr>
            <p:ph type="title"/>
          </p:nvPr>
        </p:nvSpPr>
        <p:spPr>
          <a:xfrm>
            <a:off x="588263" y="457200"/>
            <a:ext cx="11018520" cy="1107996"/>
          </a:xfrm>
        </p:spPr>
        <p:txBody>
          <a:bodyPr/>
          <a:lstStyle/>
          <a:p>
            <a:r>
              <a:rPr lang="zh-CN" altLang="en-US" dirty="0"/>
              <a:t>设计推理系统的优化目标</a:t>
            </a:r>
            <a:br>
              <a:rPr lang="zh-CN" altLang="en-US" dirty="0"/>
            </a:br>
            <a:endParaRPr lang="en-US" dirty="0"/>
          </a:p>
        </p:txBody>
      </p:sp>
      <p:sp>
        <p:nvSpPr>
          <p:cNvPr id="3" name="Text Placeholder 2">
            <a:extLst>
              <a:ext uri="{FF2B5EF4-FFF2-40B4-BE49-F238E27FC236}">
                <a16:creationId xmlns:a16="http://schemas.microsoft.com/office/drawing/2014/main" id="{7C1EB47D-33FA-435E-88BB-2335153F806E}"/>
              </a:ext>
            </a:extLst>
          </p:cNvPr>
          <p:cNvSpPr>
            <a:spLocks noGrp="1"/>
          </p:cNvSpPr>
          <p:nvPr>
            <p:ph type="body" sz="quarter" idx="10"/>
          </p:nvPr>
        </p:nvSpPr>
        <p:spPr>
          <a:xfrm>
            <a:off x="586390" y="1434371"/>
            <a:ext cx="5425527" cy="5379934"/>
          </a:xfrm>
        </p:spPr>
        <p:txBody>
          <a:bodyPr/>
          <a:lstStyle/>
          <a:p>
            <a:pPr marL="457200" indent="-457200">
              <a:buFont typeface="Arial" panose="020B0604020202020204" pitchFamily="34" charset="0"/>
              <a:buChar char="•"/>
            </a:pPr>
            <a:r>
              <a:rPr lang="zh-CN" altLang="en-US" dirty="0"/>
              <a:t>延迟</a:t>
            </a:r>
            <a:r>
              <a:rPr lang="en-US" altLang="zh-CN" dirty="0"/>
              <a:t>(Latency):</a:t>
            </a:r>
          </a:p>
          <a:p>
            <a:pPr marL="685800" lvl="1" indent="-457200">
              <a:buFont typeface="Arial" panose="020B0604020202020204" pitchFamily="34" charset="0"/>
              <a:buChar char="•"/>
            </a:pPr>
            <a:r>
              <a:rPr lang="zh-CN" altLang="en-US" dirty="0"/>
              <a:t>满足服务等级协议的延迟</a:t>
            </a:r>
            <a:endParaRPr lang="en-US" altLang="zh-CN" dirty="0"/>
          </a:p>
          <a:p>
            <a:pPr marL="457200" indent="-457200">
              <a:buFont typeface="Arial" panose="020B0604020202020204" pitchFamily="34" charset="0"/>
              <a:buChar char="•"/>
            </a:pPr>
            <a:r>
              <a:rPr lang="zh-CN" altLang="en-US" dirty="0"/>
              <a:t>吞吐量</a:t>
            </a:r>
            <a:r>
              <a:rPr lang="en-US" altLang="zh-CN" dirty="0"/>
              <a:t>(Throughputs):</a:t>
            </a:r>
          </a:p>
          <a:p>
            <a:pPr marL="685800" lvl="1" indent="-457200">
              <a:buFont typeface="Arial" panose="020B0604020202020204" pitchFamily="34" charset="0"/>
              <a:buChar char="•"/>
            </a:pPr>
            <a:r>
              <a:rPr lang="zh-CN" altLang="en-US" dirty="0"/>
              <a:t>暴增负载的吞吐量需求</a:t>
            </a:r>
            <a:endParaRPr lang="en-US" altLang="zh-CN" dirty="0"/>
          </a:p>
          <a:p>
            <a:pPr marL="457200" indent="-457200">
              <a:buFont typeface="Arial" panose="020B0604020202020204" pitchFamily="34" charset="0"/>
              <a:buChar char="•"/>
            </a:pPr>
            <a:r>
              <a:rPr lang="zh-CN" altLang="en-US" dirty="0"/>
              <a:t>效率</a:t>
            </a:r>
            <a:r>
              <a:rPr lang="en-US" altLang="zh-CN" dirty="0"/>
              <a:t>(Efficiency): </a:t>
            </a:r>
          </a:p>
          <a:p>
            <a:pPr marL="685800" lvl="1" indent="-457200">
              <a:buFont typeface="Arial" panose="020B0604020202020204" pitchFamily="34" charset="0"/>
              <a:buChar char="•"/>
            </a:pPr>
            <a:r>
              <a:rPr lang="zh-CN" altLang="en-US" dirty="0"/>
              <a:t>高效率，低功耗使用</a:t>
            </a:r>
            <a:r>
              <a:rPr lang="en-US" altLang="zh-CN" dirty="0"/>
              <a:t>GPU, CPU</a:t>
            </a:r>
          </a:p>
          <a:p>
            <a:pPr marL="457200" indent="-457200">
              <a:buFont typeface="Arial" panose="020B0604020202020204" pitchFamily="34" charset="0"/>
              <a:buChar char="•"/>
            </a:pPr>
            <a:r>
              <a:rPr lang="zh-CN" altLang="en-US" dirty="0"/>
              <a:t>灵活性</a:t>
            </a:r>
            <a:r>
              <a:rPr lang="en-US" altLang="zh-CN" dirty="0"/>
              <a:t>(Flexibility): </a:t>
            </a:r>
          </a:p>
          <a:p>
            <a:pPr marL="685800" lvl="1" indent="-457200">
              <a:buFont typeface="Arial" panose="020B0604020202020204" pitchFamily="34" charset="0"/>
              <a:buChar char="•"/>
            </a:pPr>
            <a:r>
              <a:rPr lang="zh-CN" altLang="en-US" dirty="0"/>
              <a:t>支持多种框架</a:t>
            </a:r>
            <a:r>
              <a:rPr lang="en-US" altLang="zh-CN" dirty="0"/>
              <a:t>, </a:t>
            </a:r>
            <a:r>
              <a:rPr lang="zh-CN" altLang="en-US" dirty="0"/>
              <a:t>提供构建不同应用的灵活性</a:t>
            </a:r>
            <a:endParaRPr lang="en-US" altLang="zh-CN" dirty="0"/>
          </a:p>
          <a:p>
            <a:pPr marL="457200" indent="-457200">
              <a:buFont typeface="Arial" panose="020B0604020202020204" pitchFamily="34" charset="0"/>
              <a:buChar char="•"/>
            </a:pPr>
            <a:r>
              <a:rPr lang="zh-CN" altLang="en-US" dirty="0"/>
              <a:t>扩展性</a:t>
            </a:r>
            <a:r>
              <a:rPr lang="en-US" altLang="zh-CN" dirty="0"/>
              <a:t>(Scalability):</a:t>
            </a:r>
          </a:p>
          <a:p>
            <a:pPr marL="685800" lvl="1" indent="-457200">
              <a:buFont typeface="Arial" panose="020B0604020202020204" pitchFamily="34" charset="0"/>
              <a:buChar char="•"/>
            </a:pPr>
            <a:r>
              <a:rPr lang="zh-CN" altLang="en-US" dirty="0"/>
              <a:t>扩展支持不断增长的用户或设备</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endParaRPr lang="en-US" dirty="0"/>
          </a:p>
        </p:txBody>
      </p:sp>
      <p:graphicFrame>
        <p:nvGraphicFramePr>
          <p:cNvPr id="6" name="Diagram 5">
            <a:extLst>
              <a:ext uri="{FF2B5EF4-FFF2-40B4-BE49-F238E27FC236}">
                <a16:creationId xmlns:a16="http://schemas.microsoft.com/office/drawing/2014/main" id="{E6484E5E-A296-4074-B2E6-F2A95B7C0973}"/>
              </a:ext>
            </a:extLst>
          </p:cNvPr>
          <p:cNvGraphicFramePr/>
          <p:nvPr>
            <p:extLst>
              <p:ext uri="{D42A27DB-BD31-4B8C-83A1-F6EECF244321}">
                <p14:modId xmlns:p14="http://schemas.microsoft.com/office/powerpoint/2010/main" val="3449816577"/>
              </p:ext>
            </p:extLst>
          </p:nvPr>
        </p:nvGraphicFramePr>
        <p:xfrm>
          <a:off x="5375252" y="1434371"/>
          <a:ext cx="6018924" cy="41623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84218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additive="base">
                                        <p:cTn id="5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anim calcmode="lin" valueType="num">
                                      <p:cBhvr additive="base">
                                        <p:cTn id="5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推理系统的约束</a:t>
            </a:r>
            <a:endParaRPr lang="en-US" dirty="0"/>
          </a:p>
        </p:txBody>
      </p:sp>
      <p:sp>
        <p:nvSpPr>
          <p:cNvPr id="6" name="Text Placeholder 5"/>
          <p:cNvSpPr>
            <a:spLocks noGrp="1"/>
          </p:cNvSpPr>
          <p:nvPr>
            <p:ph type="body" sz="quarter" idx="10"/>
          </p:nvPr>
        </p:nvSpPr>
        <p:spPr>
          <a:xfrm>
            <a:off x="586390" y="1434370"/>
            <a:ext cx="11018520" cy="3311676"/>
          </a:xfrm>
        </p:spPr>
        <p:txBody>
          <a:bodyPr/>
          <a:lstStyle/>
          <a:p>
            <a:pPr marL="457200" indent="-457200">
              <a:buFont typeface="Arial" panose="020B0604020202020204" pitchFamily="34" charset="0"/>
              <a:buChar char="•"/>
            </a:pPr>
            <a:r>
              <a:rPr lang="en-US" altLang="zh-CN" dirty="0"/>
              <a:t>SLA</a:t>
            </a:r>
            <a:r>
              <a:rPr lang="zh-CN" altLang="en-US" dirty="0"/>
              <a:t>对延迟的约束</a:t>
            </a:r>
            <a:endParaRPr lang="en-US" dirty="0"/>
          </a:p>
          <a:p>
            <a:pPr marL="457200" indent="-457200">
              <a:buFont typeface="Arial" panose="020B0604020202020204" pitchFamily="34" charset="0"/>
              <a:buChar char="•"/>
            </a:pPr>
            <a:r>
              <a:rPr lang="zh-CN" altLang="en-US" dirty="0"/>
              <a:t>资源约束</a:t>
            </a:r>
            <a:endParaRPr lang="en-US" dirty="0"/>
          </a:p>
          <a:p>
            <a:pPr marL="571500" lvl="1" indent="-342900">
              <a:buFont typeface="Arial" panose="020B0604020202020204" pitchFamily="34" charset="0"/>
              <a:buChar char="•"/>
            </a:pPr>
            <a:r>
              <a:rPr lang="zh-CN" altLang="en-US" dirty="0"/>
              <a:t>设备端电池约束</a:t>
            </a:r>
            <a:endParaRPr lang="en-US" altLang="zh-CN" dirty="0"/>
          </a:p>
          <a:p>
            <a:pPr marL="571500" lvl="1" indent="-342900">
              <a:buFont typeface="Arial" panose="020B0604020202020204" pitchFamily="34" charset="0"/>
              <a:buChar char="•"/>
            </a:pPr>
            <a:r>
              <a:rPr lang="zh-CN" altLang="en-US" dirty="0"/>
              <a:t>设备与服务端内存约束</a:t>
            </a:r>
            <a:endParaRPr lang="en-US" altLang="zh-CN" dirty="0"/>
          </a:p>
          <a:p>
            <a:pPr marL="571500" lvl="1" indent="-342900">
              <a:buFont typeface="Arial" panose="020B0604020202020204" pitchFamily="34" charset="0"/>
              <a:buChar char="•"/>
            </a:pPr>
            <a:r>
              <a:rPr lang="zh-CN" altLang="en-US" dirty="0"/>
              <a:t>云端资源的预算约束</a:t>
            </a:r>
            <a:endParaRPr lang="en-US" altLang="zh-CN" dirty="0"/>
          </a:p>
          <a:p>
            <a:pPr marL="571500" lvl="1" indent="-342900">
              <a:buFont typeface="Arial" panose="020B0604020202020204" pitchFamily="34" charset="0"/>
              <a:buChar char="•"/>
            </a:pPr>
            <a:r>
              <a:rPr lang="en-US" dirty="0"/>
              <a:t>…</a:t>
            </a:r>
          </a:p>
          <a:p>
            <a:pPr marL="457200" indent="-457200">
              <a:buFont typeface="Arial" panose="020B0604020202020204" pitchFamily="34" charset="0"/>
              <a:buChar char="•"/>
            </a:pPr>
            <a:r>
              <a:rPr lang="zh-CN" altLang="en-US" dirty="0"/>
              <a:t>准确度</a:t>
            </a:r>
            <a:r>
              <a:rPr lang="en-US" altLang="zh-CN" dirty="0"/>
              <a:t>(Accuracy)</a:t>
            </a:r>
            <a:r>
              <a:rPr lang="zh-CN" altLang="en-US" dirty="0"/>
              <a:t>约束</a:t>
            </a:r>
            <a:endParaRPr lang="en-US" altLang="zh-CN" dirty="0"/>
          </a:p>
          <a:p>
            <a:pPr marL="685800" lvl="1" indent="-457200">
              <a:buFont typeface="Arial" panose="020B0604020202020204" pitchFamily="34" charset="0"/>
              <a:buChar char="•"/>
            </a:pPr>
            <a:r>
              <a:rPr lang="zh-CN" altLang="en-US" dirty="0"/>
              <a:t>使用近似模型产生的一些误差可以接受</a:t>
            </a:r>
            <a:endParaRPr lang="en-US" altLang="zh-CN" dirty="0"/>
          </a:p>
        </p:txBody>
      </p:sp>
      <p:pic>
        <p:nvPicPr>
          <p:cNvPr id="2" name="Picture 1">
            <a:extLst>
              <a:ext uri="{FF2B5EF4-FFF2-40B4-BE49-F238E27FC236}">
                <a16:creationId xmlns:a16="http://schemas.microsoft.com/office/drawing/2014/main" id="{01C73375-B4FB-4121-876A-A60BC981D45B}"/>
              </a:ext>
            </a:extLst>
          </p:cNvPr>
          <p:cNvPicPr>
            <a:picLocks noChangeAspect="1"/>
          </p:cNvPicPr>
          <p:nvPr/>
        </p:nvPicPr>
        <p:blipFill>
          <a:blip r:embed="rId3"/>
          <a:stretch>
            <a:fillRect/>
          </a:stretch>
        </p:blipFill>
        <p:spPr>
          <a:xfrm>
            <a:off x="8220403" y="1327849"/>
            <a:ext cx="2227500" cy="916457"/>
          </a:xfrm>
          <a:prstGeom prst="rect">
            <a:avLst/>
          </a:prstGeom>
        </p:spPr>
      </p:pic>
      <p:pic>
        <p:nvPicPr>
          <p:cNvPr id="3" name="Picture 2">
            <a:extLst>
              <a:ext uri="{FF2B5EF4-FFF2-40B4-BE49-F238E27FC236}">
                <a16:creationId xmlns:a16="http://schemas.microsoft.com/office/drawing/2014/main" id="{F4E310E7-4743-4D9D-A092-EBDCAA91C369}"/>
              </a:ext>
            </a:extLst>
          </p:cNvPr>
          <p:cNvPicPr>
            <a:picLocks noChangeAspect="1"/>
          </p:cNvPicPr>
          <p:nvPr/>
        </p:nvPicPr>
        <p:blipFill>
          <a:blip r:embed="rId4"/>
          <a:stretch>
            <a:fillRect/>
          </a:stretch>
        </p:blipFill>
        <p:spPr>
          <a:xfrm>
            <a:off x="9294810" y="2482802"/>
            <a:ext cx="2104767" cy="1108291"/>
          </a:xfrm>
          <a:prstGeom prst="rect">
            <a:avLst/>
          </a:prstGeom>
        </p:spPr>
      </p:pic>
      <p:pic>
        <p:nvPicPr>
          <p:cNvPr id="4" name="Picture 3">
            <a:extLst>
              <a:ext uri="{FF2B5EF4-FFF2-40B4-BE49-F238E27FC236}">
                <a16:creationId xmlns:a16="http://schemas.microsoft.com/office/drawing/2014/main" id="{6E00CB54-5396-4754-A231-2A7FB2F2476E}"/>
              </a:ext>
            </a:extLst>
          </p:cNvPr>
          <p:cNvPicPr>
            <a:picLocks noChangeAspect="1"/>
          </p:cNvPicPr>
          <p:nvPr/>
        </p:nvPicPr>
        <p:blipFill>
          <a:blip r:embed="rId5"/>
          <a:stretch>
            <a:fillRect/>
          </a:stretch>
        </p:blipFill>
        <p:spPr>
          <a:xfrm>
            <a:off x="8710017" y="3773825"/>
            <a:ext cx="1599650" cy="936018"/>
          </a:xfrm>
          <a:prstGeom prst="rect">
            <a:avLst/>
          </a:prstGeom>
        </p:spPr>
      </p:pic>
      <p:pic>
        <p:nvPicPr>
          <p:cNvPr id="5" name="Picture 4">
            <a:extLst>
              <a:ext uri="{FF2B5EF4-FFF2-40B4-BE49-F238E27FC236}">
                <a16:creationId xmlns:a16="http://schemas.microsoft.com/office/drawing/2014/main" id="{1FB235BC-8D93-47F5-BFA7-1FB39DD66AB9}"/>
              </a:ext>
            </a:extLst>
          </p:cNvPr>
          <p:cNvPicPr>
            <a:picLocks noChangeAspect="1"/>
          </p:cNvPicPr>
          <p:nvPr/>
        </p:nvPicPr>
        <p:blipFill>
          <a:blip r:embed="rId6"/>
          <a:stretch>
            <a:fillRect/>
          </a:stretch>
        </p:blipFill>
        <p:spPr>
          <a:xfrm>
            <a:off x="7481324" y="2426269"/>
            <a:ext cx="2028518" cy="1135970"/>
          </a:xfrm>
          <a:prstGeom prst="rect">
            <a:avLst/>
          </a:prstGeom>
        </p:spPr>
      </p:pic>
      <p:pic>
        <p:nvPicPr>
          <p:cNvPr id="7" name="Picture 6">
            <a:extLst>
              <a:ext uri="{FF2B5EF4-FFF2-40B4-BE49-F238E27FC236}">
                <a16:creationId xmlns:a16="http://schemas.microsoft.com/office/drawing/2014/main" id="{B693A43B-39F2-44D4-9965-95B72F32BFDA}"/>
              </a:ext>
            </a:extLst>
          </p:cNvPr>
          <p:cNvPicPr>
            <a:picLocks noChangeAspect="1"/>
          </p:cNvPicPr>
          <p:nvPr/>
        </p:nvPicPr>
        <p:blipFill>
          <a:blip r:embed="rId7"/>
          <a:stretch>
            <a:fillRect/>
          </a:stretch>
        </p:blipFill>
        <p:spPr>
          <a:xfrm flipH="1">
            <a:off x="5917323" y="4883729"/>
            <a:ext cx="2937571" cy="1192568"/>
          </a:xfrm>
          <a:prstGeom prst="rect">
            <a:avLst/>
          </a:prstGeom>
        </p:spPr>
      </p:pic>
      <p:sp>
        <p:nvSpPr>
          <p:cNvPr id="8" name="Thought Bubble: Cloud 7">
            <a:extLst>
              <a:ext uri="{FF2B5EF4-FFF2-40B4-BE49-F238E27FC236}">
                <a16:creationId xmlns:a16="http://schemas.microsoft.com/office/drawing/2014/main" id="{30D74EAD-082D-4D35-BD84-59F6B86AE476}"/>
              </a:ext>
            </a:extLst>
          </p:cNvPr>
          <p:cNvSpPr/>
          <p:nvPr/>
        </p:nvSpPr>
        <p:spPr bwMode="auto">
          <a:xfrm>
            <a:off x="6851426" y="931666"/>
            <a:ext cx="4965453" cy="4125175"/>
          </a:xfrm>
          <a:prstGeom prst="cloudCallout">
            <a:avLst/>
          </a:prstGeom>
          <a:solidFill>
            <a:schemeClr val="accent1">
              <a:alpha val="0"/>
            </a:schemeClr>
          </a:solidFill>
          <a:ln>
            <a:solidFill>
              <a:schemeClr val="accent6">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小结与讨论</a:t>
            </a:r>
            <a:endParaRPr lang="en-US" dirty="0"/>
          </a:p>
        </p:txBody>
      </p:sp>
      <p:sp>
        <p:nvSpPr>
          <p:cNvPr id="6" name="Text Placeholder 5"/>
          <p:cNvSpPr>
            <a:spLocks noGrp="1"/>
          </p:cNvSpPr>
          <p:nvPr>
            <p:ph type="body" sz="quarter" idx="10"/>
          </p:nvPr>
        </p:nvSpPr>
        <p:spPr>
          <a:xfrm>
            <a:off x="586390" y="1434370"/>
            <a:ext cx="11018520" cy="1465016"/>
          </a:xfrm>
        </p:spPr>
        <p:txBody>
          <a:bodyPr/>
          <a:lstStyle/>
          <a:p>
            <a:pPr marL="457200" indent="-457200">
              <a:buFont typeface="Arial" panose="020B0604020202020204" pitchFamily="34" charset="0"/>
              <a:buChar char="•"/>
            </a:pPr>
            <a:r>
              <a:rPr lang="zh-CN" altLang="en-US" dirty="0"/>
              <a:t>深度学习推理系统设计需要考虑多目标和约束</a:t>
            </a:r>
            <a:endParaRPr lang="en-US" altLang="zh-CN" dirty="0"/>
          </a:p>
          <a:p>
            <a:pPr marL="457200" indent="-457200">
              <a:buFont typeface="Arial" panose="020B0604020202020204" pitchFamily="34" charset="0"/>
              <a:buChar char="•"/>
            </a:pPr>
            <a:r>
              <a:rPr lang="zh-CN" altLang="en-US" dirty="0"/>
              <a:t>推理系统相比传统服务系统有哪些新的挑战？</a:t>
            </a:r>
            <a:endParaRPr lang="en-US" altLang="zh-CN" dirty="0"/>
          </a:p>
          <a:p>
            <a:pPr marL="457200" indent="-457200">
              <a:buFont typeface="Arial" panose="020B0604020202020204" pitchFamily="34" charset="0"/>
              <a:buChar char="•"/>
            </a:pPr>
            <a:r>
              <a:rPr lang="zh-CN" altLang="en-US" dirty="0"/>
              <a:t>云和端的服务系统有何不同的侧重和挑战？</a:t>
            </a:r>
            <a:endParaRPr lang="en-US" altLang="zh-CN" dirty="0"/>
          </a:p>
        </p:txBody>
      </p:sp>
    </p:spTree>
    <p:extLst>
      <p:ext uri="{BB962C8B-B14F-4D97-AF65-F5344CB8AC3E}">
        <p14:creationId xmlns:p14="http://schemas.microsoft.com/office/powerpoint/2010/main" val="2923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主要内容</a:t>
            </a:r>
            <a:endParaRPr lang="en-US" dirty="0"/>
          </a:p>
        </p:txBody>
      </p:sp>
      <p:sp>
        <p:nvSpPr>
          <p:cNvPr id="6" name="Text Placeholder 5"/>
          <p:cNvSpPr>
            <a:spLocks noGrp="1"/>
          </p:cNvSpPr>
          <p:nvPr>
            <p:ph type="body" sz="quarter" idx="10"/>
          </p:nvPr>
        </p:nvSpPr>
        <p:spPr>
          <a:xfrm>
            <a:off x="586390" y="1434370"/>
            <a:ext cx="11018520" cy="3828740"/>
          </a:xfrm>
        </p:spPr>
        <p:txBody>
          <a:bodyPr/>
          <a:lstStyle/>
          <a:p>
            <a:pPr marL="457200" indent="-457200">
              <a:buFont typeface="Arial" panose="020B0604020202020204" pitchFamily="34" charset="0"/>
              <a:buChar char="•"/>
            </a:pPr>
            <a:r>
              <a:rPr lang="zh-CN" altLang="en-US" dirty="0">
                <a:solidFill>
                  <a:schemeClr val="tx1"/>
                </a:solidFill>
              </a:rPr>
              <a:t>推理</a:t>
            </a:r>
            <a:r>
              <a:rPr lang="en-US" altLang="zh-CN" dirty="0">
                <a:solidFill>
                  <a:schemeClr val="tx1"/>
                </a:solidFill>
              </a:rPr>
              <a:t>(Inference)</a:t>
            </a:r>
            <a:r>
              <a:rPr lang="zh-CN" altLang="en-US" dirty="0">
                <a:solidFill>
                  <a:schemeClr val="tx1"/>
                </a:solidFill>
              </a:rPr>
              <a:t>系统简介</a:t>
            </a:r>
            <a:endParaRPr lang="en-US" altLang="zh-CN" dirty="0">
              <a:solidFill>
                <a:schemeClr val="tx1"/>
              </a:solidFill>
            </a:endParaRPr>
          </a:p>
          <a:p>
            <a:pPr marL="457200" indent="-457200">
              <a:buFont typeface="Arial" panose="020B0604020202020204" pitchFamily="34" charset="0"/>
              <a:buChar char="•"/>
            </a:pPr>
            <a:r>
              <a:rPr lang="zh-CN" altLang="en-US" dirty="0"/>
              <a:t>推理系统设计与优化</a:t>
            </a:r>
            <a:endParaRPr lang="en-US" altLang="zh-CN" dirty="0"/>
          </a:p>
          <a:p>
            <a:pPr marL="685800" lvl="1" indent="-457200">
              <a:buFont typeface="Arial" panose="020B0604020202020204" pitchFamily="34" charset="0"/>
              <a:buChar char="•"/>
            </a:pPr>
            <a:r>
              <a:rPr lang="zh-CN" altLang="en-US" dirty="0">
                <a:solidFill>
                  <a:srgbClr val="FF0000"/>
                </a:solidFill>
              </a:rPr>
              <a:t>延迟</a:t>
            </a:r>
            <a:r>
              <a:rPr lang="en-US" altLang="zh-CN" dirty="0">
                <a:solidFill>
                  <a:srgbClr val="FF0000"/>
                </a:solidFill>
              </a:rPr>
              <a:t>(</a:t>
            </a:r>
            <a:r>
              <a:rPr lang="en-US" dirty="0">
                <a:solidFill>
                  <a:srgbClr val="FF0000"/>
                </a:solidFill>
              </a:rPr>
              <a:t>Latency) </a:t>
            </a:r>
          </a:p>
          <a:p>
            <a:pPr marL="685800" lvl="1" indent="-457200">
              <a:buFont typeface="Arial" panose="020B0604020202020204" pitchFamily="34" charset="0"/>
              <a:buChar char="•"/>
            </a:pPr>
            <a:r>
              <a:rPr lang="zh-CN" altLang="en-US" dirty="0"/>
              <a:t>吞吐</a:t>
            </a:r>
            <a:r>
              <a:rPr lang="en-US" altLang="zh-CN" dirty="0"/>
              <a:t>(</a:t>
            </a:r>
            <a:r>
              <a:rPr lang="en-US" dirty="0"/>
              <a:t>Throughput)</a:t>
            </a:r>
          </a:p>
          <a:p>
            <a:pPr marL="685800" lvl="1" indent="-457200">
              <a:buFont typeface="Arial" panose="020B0604020202020204" pitchFamily="34" charset="0"/>
              <a:buChar char="•"/>
            </a:pPr>
            <a:r>
              <a:rPr lang="zh-CN" altLang="en-US" dirty="0"/>
              <a:t>效率</a:t>
            </a:r>
            <a:r>
              <a:rPr lang="en-US" altLang="zh-CN" dirty="0"/>
              <a:t>(</a:t>
            </a:r>
            <a:r>
              <a:rPr lang="en-US" dirty="0"/>
              <a:t>Efficiency)</a:t>
            </a:r>
          </a:p>
          <a:p>
            <a:pPr marL="457200" indent="-457200">
              <a:buFont typeface="Arial" panose="020B0604020202020204" pitchFamily="34" charset="0"/>
              <a:buChar char="•"/>
            </a:pPr>
            <a:r>
              <a:rPr lang="zh-CN" altLang="en-US" dirty="0"/>
              <a:t>部署</a:t>
            </a:r>
            <a:r>
              <a:rPr lang="en-US" altLang="zh-CN" dirty="0"/>
              <a:t>(</a:t>
            </a:r>
            <a:r>
              <a:rPr lang="en-US" dirty="0"/>
              <a:t>Deployment)</a:t>
            </a:r>
          </a:p>
          <a:p>
            <a:pPr marL="685800" lvl="1" indent="-457200">
              <a:buFont typeface="Arial" panose="020B0604020202020204" pitchFamily="34" charset="0"/>
              <a:buChar char="•"/>
            </a:pPr>
            <a:r>
              <a:rPr lang="zh-CN" altLang="en-US" dirty="0"/>
              <a:t>扩展性</a:t>
            </a:r>
            <a:r>
              <a:rPr lang="en-US" altLang="zh-CN" dirty="0"/>
              <a:t>(Scalability)</a:t>
            </a:r>
          </a:p>
          <a:p>
            <a:pPr marL="685800" lvl="1" indent="-457200">
              <a:buFont typeface="Arial" panose="020B0604020202020204" pitchFamily="34" charset="0"/>
              <a:buChar char="•"/>
            </a:pPr>
            <a:r>
              <a:rPr lang="zh-CN" altLang="en-US" dirty="0"/>
              <a:t>灵活性</a:t>
            </a:r>
            <a:r>
              <a:rPr lang="en-US" altLang="zh-CN" dirty="0"/>
              <a:t>(</a:t>
            </a:r>
            <a:r>
              <a:rPr lang="en-US" dirty="0"/>
              <a:t>Flexibility)</a:t>
            </a: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54503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10629-2D49-438B-8C0D-3E2127C1CDDA}"/>
              </a:ext>
            </a:extLst>
          </p:cNvPr>
          <p:cNvSpPr>
            <a:spLocks noGrp="1"/>
          </p:cNvSpPr>
          <p:nvPr>
            <p:ph type="title"/>
          </p:nvPr>
        </p:nvSpPr>
        <p:spPr/>
        <p:txBody>
          <a:bodyPr/>
          <a:lstStyle/>
          <a:p>
            <a:r>
              <a:rPr lang="zh-CN" altLang="en-US" dirty="0"/>
              <a:t>延迟</a:t>
            </a:r>
            <a:r>
              <a:rPr lang="en-US" altLang="zh-CN" dirty="0"/>
              <a:t>(</a:t>
            </a:r>
            <a:r>
              <a:rPr lang="en-US" dirty="0"/>
              <a:t>Latency)</a:t>
            </a:r>
          </a:p>
        </p:txBody>
      </p:sp>
      <p:sp>
        <p:nvSpPr>
          <p:cNvPr id="3" name="Text Placeholder 2">
            <a:extLst>
              <a:ext uri="{FF2B5EF4-FFF2-40B4-BE49-F238E27FC236}">
                <a16:creationId xmlns:a16="http://schemas.microsoft.com/office/drawing/2014/main" id="{3F4E5264-1D1B-43FD-8FCC-154FB5AE331B}"/>
              </a:ext>
            </a:extLst>
          </p:cNvPr>
          <p:cNvSpPr>
            <a:spLocks noGrp="1"/>
          </p:cNvSpPr>
          <p:nvPr>
            <p:ph type="body" sz="quarter" idx="10"/>
          </p:nvPr>
        </p:nvSpPr>
        <p:spPr>
          <a:xfrm>
            <a:off x="586390" y="1434373"/>
            <a:ext cx="10880396" cy="5244513"/>
          </a:xfrm>
        </p:spPr>
        <p:txBody>
          <a:bodyPr/>
          <a:lstStyle/>
          <a:p>
            <a:pPr marL="457200" indent="-457200">
              <a:buFont typeface="Arial" panose="020B0604020202020204" pitchFamily="34" charset="0"/>
              <a:buChar char="•"/>
            </a:pPr>
            <a:r>
              <a:rPr lang="zh-CN" altLang="en-US" dirty="0"/>
              <a:t>推理</a:t>
            </a:r>
            <a:r>
              <a:rPr lang="en-US" altLang="zh-CN" dirty="0"/>
              <a:t>(inference)</a:t>
            </a:r>
            <a:r>
              <a:rPr lang="zh-CN" altLang="en-US" dirty="0"/>
              <a:t>延迟：</a:t>
            </a:r>
            <a:endParaRPr lang="en-US" altLang="zh-CN" dirty="0"/>
          </a:p>
          <a:p>
            <a:pPr marL="685800" lvl="1" indent="-457200">
              <a:buFont typeface="Arial" panose="020B0604020202020204" pitchFamily="34" charset="0"/>
              <a:buChar char="•"/>
            </a:pPr>
            <a:r>
              <a:rPr lang="zh-CN" altLang="en-US" dirty="0"/>
              <a:t>延迟是在给出查询后呈现推理结果所花费的时间。 </a:t>
            </a:r>
            <a:endParaRPr lang="en-US" altLang="zh-CN" dirty="0"/>
          </a:p>
          <a:p>
            <a:pPr marL="685800" lvl="1" indent="-457200">
              <a:buFont typeface="Arial" panose="020B0604020202020204" pitchFamily="34" charset="0"/>
              <a:buChar char="•"/>
            </a:pPr>
            <a:r>
              <a:rPr lang="zh-CN" altLang="en-US" dirty="0"/>
              <a:t>推理服务通常位于关键路径上，因此预测必须既快速同时满足有限的尾部延迟</a:t>
            </a:r>
            <a:r>
              <a:rPr lang="en-US" altLang="zh-CN" dirty="0"/>
              <a:t>(Tail Latency)</a:t>
            </a:r>
            <a:r>
              <a:rPr lang="zh-CN" altLang="en-US" dirty="0"/>
              <a:t>才能满足服务水平协议</a:t>
            </a:r>
            <a:r>
              <a:rPr lang="en-US" altLang="zh-CN" dirty="0"/>
              <a:t>(SLA)</a:t>
            </a:r>
            <a:endParaRPr lang="en-US" dirty="0"/>
          </a:p>
          <a:p>
            <a:pPr marL="457200" indent="-457200">
              <a:buFont typeface="Arial" panose="020B0604020202020204" pitchFamily="34" charset="0"/>
              <a:buChar char="•"/>
            </a:pPr>
            <a:r>
              <a:rPr lang="zh-CN" altLang="en-US" dirty="0"/>
              <a:t>需要低延迟的原因：</a:t>
            </a:r>
            <a:endParaRPr lang="en-US" altLang="zh-CN" dirty="0"/>
          </a:p>
          <a:p>
            <a:pPr marL="685800" lvl="1" indent="-457200">
              <a:buFont typeface="Arial" panose="020B0604020202020204" pitchFamily="34" charset="0"/>
              <a:buChar char="•"/>
            </a:pPr>
            <a:r>
              <a:rPr lang="en-US" altLang="zh-CN" dirty="0"/>
              <a:t>SLA: </a:t>
            </a:r>
            <a:r>
              <a:rPr lang="zh-CN" altLang="en-US" dirty="0"/>
              <a:t>次秒</a:t>
            </a:r>
            <a:r>
              <a:rPr lang="en-US" altLang="zh-CN" dirty="0"/>
              <a:t>(Sub-second)</a:t>
            </a:r>
            <a:r>
              <a:rPr lang="zh-CN" altLang="en-US" dirty="0"/>
              <a:t>级别延迟服务水平协议</a:t>
            </a:r>
            <a:endParaRPr lang="en-US" altLang="zh-CN" dirty="0"/>
          </a:p>
          <a:p>
            <a:pPr marL="457200" indent="-457200">
              <a:buFont typeface="Arial" panose="020B0604020202020204" pitchFamily="34" charset="0"/>
              <a:buChar char="•"/>
            </a:pPr>
            <a:r>
              <a:rPr lang="zh-CN" altLang="en-US" dirty="0"/>
              <a:t>低延迟的挑战：</a:t>
            </a:r>
            <a:endParaRPr lang="en-US" altLang="zh-CN" dirty="0"/>
          </a:p>
          <a:p>
            <a:pPr marL="685800" lvl="1" indent="-457200">
              <a:buFont typeface="Arial" panose="020B0604020202020204" pitchFamily="34" charset="0"/>
              <a:buChar char="•"/>
            </a:pPr>
            <a:r>
              <a:rPr lang="zh-CN" altLang="en-US" dirty="0"/>
              <a:t>交互式应用程序的低延迟需求通常与离线批处理训练框架设计的目标不一致</a:t>
            </a:r>
            <a:endParaRPr lang="en-US" altLang="zh-CN" dirty="0"/>
          </a:p>
          <a:p>
            <a:pPr marL="685800" lvl="1" indent="-457200">
              <a:buFont typeface="Arial" panose="020B0604020202020204" pitchFamily="34" charset="0"/>
              <a:buChar char="•"/>
            </a:pPr>
            <a:r>
              <a:rPr lang="zh-CN" altLang="en-US" dirty="0"/>
              <a:t>简单的模型速度快，复杂的模型更加准确，但是浮点运算量更大</a:t>
            </a:r>
            <a:endParaRPr lang="en-US" altLang="zh-CN" dirty="0"/>
          </a:p>
          <a:p>
            <a:pPr marL="685800" lvl="1" indent="-457200">
              <a:buFont typeface="Arial" panose="020B0604020202020204" pitchFamily="34" charset="0"/>
              <a:buChar char="•"/>
            </a:pPr>
            <a:r>
              <a:rPr lang="zh-CN" altLang="en-US" dirty="0"/>
              <a:t>次秒</a:t>
            </a:r>
            <a:r>
              <a:rPr lang="en-US" altLang="zh-CN" dirty="0"/>
              <a:t>(Sub-second)</a:t>
            </a:r>
            <a:r>
              <a:rPr lang="zh-CN" altLang="en-US" dirty="0"/>
              <a:t>级别延迟约束制了批尺寸</a:t>
            </a:r>
            <a:r>
              <a:rPr lang="en-US" altLang="zh-CN" dirty="0"/>
              <a:t>(Batch Size)</a:t>
            </a:r>
          </a:p>
          <a:p>
            <a:pPr marL="685800" lvl="1" indent="-457200">
              <a:buFont typeface="Arial" panose="020B0604020202020204" pitchFamily="34" charset="0"/>
              <a:buChar char="•"/>
            </a:pPr>
            <a:r>
              <a:rPr lang="zh-CN" altLang="en-US" dirty="0"/>
              <a:t>模型融合或多租容易引起长尾延迟</a:t>
            </a:r>
            <a:r>
              <a:rPr lang="en-US" altLang="zh-CN" dirty="0"/>
              <a:t>(Long Tail Traffic)</a:t>
            </a:r>
            <a:r>
              <a:rPr lang="zh-CN" altLang="en-US" dirty="0"/>
              <a:t>现象</a:t>
            </a:r>
            <a:endParaRPr lang="en-US" altLang="zh-CN" dirty="0"/>
          </a:p>
          <a:p>
            <a:pPr marL="685800" lvl="1" indent="-457200">
              <a:buFont typeface="Arial" panose="020B0604020202020204" pitchFamily="34" charset="0"/>
              <a:buChar char="•"/>
            </a:pP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8795011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D8157-5EB9-43E6-9227-FBCB27E3BDA0}"/>
              </a:ext>
            </a:extLst>
          </p:cNvPr>
          <p:cNvSpPr>
            <a:spLocks noGrp="1"/>
          </p:cNvSpPr>
          <p:nvPr>
            <p:ph type="title"/>
          </p:nvPr>
        </p:nvSpPr>
        <p:spPr/>
        <p:txBody>
          <a:bodyPr/>
          <a:lstStyle/>
          <a:p>
            <a:r>
              <a:rPr lang="zh-CN" altLang="en-US" dirty="0"/>
              <a:t>低延迟的策略</a:t>
            </a:r>
            <a:endParaRPr lang="en-US" dirty="0"/>
          </a:p>
        </p:txBody>
      </p:sp>
      <p:sp>
        <p:nvSpPr>
          <p:cNvPr id="3" name="Text Placeholder 2">
            <a:extLst>
              <a:ext uri="{FF2B5EF4-FFF2-40B4-BE49-F238E27FC236}">
                <a16:creationId xmlns:a16="http://schemas.microsoft.com/office/drawing/2014/main" id="{99560675-25A7-4F9A-A5F4-253101E3A103}"/>
              </a:ext>
            </a:extLst>
          </p:cNvPr>
          <p:cNvSpPr>
            <a:spLocks noGrp="1"/>
          </p:cNvSpPr>
          <p:nvPr>
            <p:ph type="body" sz="quarter" idx="10"/>
          </p:nvPr>
        </p:nvSpPr>
        <p:spPr>
          <a:xfrm>
            <a:off x="586390" y="1434370"/>
            <a:ext cx="11018520" cy="5379934"/>
          </a:xfrm>
        </p:spPr>
        <p:txBody>
          <a:bodyPr/>
          <a:lstStyle/>
          <a:p>
            <a:pPr marL="457200" indent="-457200">
              <a:buFont typeface="Arial" panose="020B0604020202020204" pitchFamily="34" charset="0"/>
              <a:buChar char="•"/>
            </a:pPr>
            <a:r>
              <a:rPr lang="zh-CN" altLang="en-US" dirty="0"/>
              <a:t>模型优化</a:t>
            </a:r>
            <a:endParaRPr lang="en-US" altLang="zh-CN" dirty="0"/>
          </a:p>
          <a:p>
            <a:pPr marL="685800" lvl="1" indent="-457200">
              <a:buFont typeface="Arial" panose="020B0604020202020204" pitchFamily="34" charset="0"/>
              <a:buChar char="•"/>
            </a:pPr>
            <a:r>
              <a:rPr lang="zh-CN" altLang="en-US" dirty="0"/>
              <a:t>层间融合或张量融合</a:t>
            </a:r>
            <a:r>
              <a:rPr lang="en-US" altLang="zh-CN" dirty="0"/>
              <a:t>(Layer &amp; Tensor Fusion)</a:t>
            </a:r>
          </a:p>
          <a:p>
            <a:pPr marL="685800" lvl="1" indent="-457200">
              <a:buFont typeface="Arial" panose="020B0604020202020204" pitchFamily="34" charset="0"/>
              <a:buChar char="•"/>
            </a:pPr>
            <a:r>
              <a:rPr lang="zh-CN" altLang="en-US" dirty="0"/>
              <a:t>目标后端自动调优</a:t>
            </a:r>
            <a:endParaRPr lang="en-US" altLang="zh-CN" dirty="0"/>
          </a:p>
          <a:p>
            <a:pPr marL="685800" lvl="1" indent="-457200">
              <a:buFont typeface="Arial" panose="020B0604020202020204" pitchFamily="34" charset="0"/>
              <a:buChar char="•"/>
            </a:pPr>
            <a:r>
              <a:rPr lang="zh-CN" altLang="en-US" dirty="0"/>
              <a:t>内存分配策略调优</a:t>
            </a:r>
            <a:endParaRPr lang="en-US" altLang="zh-CN" dirty="0"/>
          </a:p>
          <a:p>
            <a:pPr marL="457200" indent="-457200">
              <a:buFont typeface="Arial" panose="020B0604020202020204" pitchFamily="34" charset="0"/>
              <a:buChar char="•"/>
            </a:pPr>
            <a:r>
              <a:rPr lang="zh-CN" altLang="en-US" dirty="0"/>
              <a:t>降低一定的准确度</a:t>
            </a:r>
            <a:endParaRPr lang="en-US" altLang="zh-CN" dirty="0"/>
          </a:p>
          <a:p>
            <a:pPr marL="685800" lvl="1" indent="-457200">
              <a:buFont typeface="Arial" panose="020B0604020202020204" pitchFamily="34" charset="0"/>
              <a:buChar char="•"/>
            </a:pPr>
            <a:r>
              <a:rPr lang="zh-CN" altLang="en-US" dirty="0"/>
              <a:t>低精度推理与精度校准</a:t>
            </a:r>
            <a:r>
              <a:rPr lang="en-US" altLang="zh-CN" dirty="0"/>
              <a:t>(Precision Calibration)</a:t>
            </a:r>
          </a:p>
          <a:p>
            <a:pPr marL="685800" lvl="1" indent="-457200">
              <a:buFont typeface="Arial" panose="020B0604020202020204" pitchFamily="34" charset="0"/>
              <a:buChar char="•"/>
            </a:pPr>
            <a:r>
              <a:rPr lang="zh-CN" altLang="en-US" dirty="0"/>
              <a:t>模型压缩</a:t>
            </a:r>
            <a:r>
              <a:rPr lang="en-US" altLang="zh-CN" dirty="0"/>
              <a:t>(Model Compression)</a:t>
            </a:r>
          </a:p>
          <a:p>
            <a:pPr marL="457200" indent="-457200">
              <a:buFont typeface="Arial" panose="020B0604020202020204" pitchFamily="34" charset="0"/>
              <a:buChar char="•"/>
            </a:pPr>
            <a:r>
              <a:rPr lang="zh-CN" altLang="en-US" dirty="0"/>
              <a:t>自适应批尺寸</a:t>
            </a:r>
            <a:r>
              <a:rPr lang="en-US" altLang="zh-CN" dirty="0"/>
              <a:t>(Batch Size)</a:t>
            </a:r>
          </a:p>
          <a:p>
            <a:pPr marL="457200" indent="-457200">
              <a:buFont typeface="Arial" panose="020B0604020202020204" pitchFamily="34" charset="0"/>
              <a:buChar char="•"/>
            </a:pPr>
            <a:r>
              <a:rPr lang="zh-CN" altLang="en-US" dirty="0"/>
              <a:t>缓存</a:t>
            </a:r>
            <a:r>
              <a:rPr lang="en-US" altLang="zh-CN" dirty="0"/>
              <a:t>(Caching)</a:t>
            </a:r>
            <a:r>
              <a:rPr lang="zh-CN" altLang="en-US" dirty="0"/>
              <a:t>结果</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endParaRPr lang="en-US" altLang="zh-CN" dirty="0"/>
          </a:p>
          <a:p>
            <a:endParaRPr lang="en-US" dirty="0"/>
          </a:p>
        </p:txBody>
      </p:sp>
    </p:spTree>
    <p:extLst>
      <p:ext uri="{BB962C8B-B14F-4D97-AF65-F5344CB8AC3E}">
        <p14:creationId xmlns:p14="http://schemas.microsoft.com/office/powerpoint/2010/main" val="32708622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B29F-24E6-4254-9ED2-3C04BB00B0C0}"/>
              </a:ext>
            </a:extLst>
          </p:cNvPr>
          <p:cNvSpPr>
            <a:spLocks noGrp="1"/>
          </p:cNvSpPr>
          <p:nvPr>
            <p:ph type="title"/>
          </p:nvPr>
        </p:nvSpPr>
        <p:spPr/>
        <p:txBody>
          <a:bodyPr/>
          <a:lstStyle/>
          <a:p>
            <a:r>
              <a:rPr lang="zh-CN" altLang="en-US" dirty="0"/>
              <a:t>层间与张量融合</a:t>
            </a:r>
            <a:r>
              <a:rPr lang="en-US" altLang="zh-CN" dirty="0"/>
              <a:t>(Layer and Tensor Fusion)</a:t>
            </a:r>
          </a:p>
        </p:txBody>
      </p:sp>
      <p:sp>
        <p:nvSpPr>
          <p:cNvPr id="3" name="Text Placeholder 2">
            <a:extLst>
              <a:ext uri="{FF2B5EF4-FFF2-40B4-BE49-F238E27FC236}">
                <a16:creationId xmlns:a16="http://schemas.microsoft.com/office/drawing/2014/main" id="{E64B41DC-EF84-446C-A1A2-1F21B6BF3E26}"/>
              </a:ext>
            </a:extLst>
          </p:cNvPr>
          <p:cNvSpPr>
            <a:spLocks noGrp="1"/>
          </p:cNvSpPr>
          <p:nvPr>
            <p:ph type="body" sz="quarter" idx="10"/>
          </p:nvPr>
        </p:nvSpPr>
        <p:spPr>
          <a:xfrm>
            <a:off x="586390" y="1434370"/>
            <a:ext cx="11018520" cy="2720745"/>
          </a:xfrm>
        </p:spPr>
        <p:txBody>
          <a:bodyPr/>
          <a:lstStyle/>
          <a:p>
            <a:pPr marL="457200" indent="-457200">
              <a:buFont typeface="Arial" panose="020B0604020202020204" pitchFamily="34" charset="0"/>
              <a:buChar char="•"/>
            </a:pPr>
            <a:r>
              <a:rPr lang="zh-CN" altLang="en-US" dirty="0"/>
              <a:t>融合的原因：</a:t>
            </a:r>
            <a:endParaRPr lang="en-US" altLang="zh-CN" dirty="0"/>
          </a:p>
          <a:p>
            <a:pPr marL="685800" lvl="1" indent="-457200">
              <a:buFont typeface="Arial" panose="020B0604020202020204" pitchFamily="34" charset="0"/>
              <a:buChar char="•"/>
            </a:pPr>
            <a:r>
              <a:rPr lang="zh-CN" altLang="en-US" dirty="0"/>
              <a:t>相对于内核启动开销和每个层的张量数据读写成本，内核</a:t>
            </a:r>
            <a:r>
              <a:rPr lang="en-US" altLang="zh-CN" dirty="0"/>
              <a:t>(Kernel)</a:t>
            </a:r>
            <a:r>
              <a:rPr lang="zh-CN" altLang="en-US" dirty="0"/>
              <a:t>计算通常非常快</a:t>
            </a:r>
            <a:endParaRPr lang="en-US" altLang="zh-CN" dirty="0"/>
          </a:p>
          <a:p>
            <a:pPr marL="685800" lvl="1" indent="-457200">
              <a:buFont typeface="Arial" panose="020B0604020202020204" pitchFamily="34" charset="0"/>
              <a:buChar char="•"/>
            </a:pPr>
            <a:r>
              <a:rPr lang="zh-CN" altLang="en-US" dirty="0"/>
              <a:t>导致内存带宽瓶颈和可用</a:t>
            </a:r>
            <a:r>
              <a:rPr lang="en-US" altLang="zh-CN" dirty="0"/>
              <a:t>GPU</a:t>
            </a:r>
            <a:r>
              <a:rPr lang="zh-CN" altLang="en-US" dirty="0"/>
              <a:t>资源的利用不足</a:t>
            </a:r>
            <a:endParaRPr lang="en-US" altLang="zh-CN" dirty="0"/>
          </a:p>
          <a:p>
            <a:pPr marL="457200" indent="-457200">
              <a:buFont typeface="Arial" panose="020B0604020202020204" pitchFamily="34" charset="0"/>
              <a:buChar char="•"/>
            </a:pPr>
            <a:r>
              <a:rPr lang="zh-CN" altLang="en-US" dirty="0"/>
              <a:t>目标：最小化</a:t>
            </a:r>
            <a:r>
              <a:rPr lang="en-US" altLang="zh-CN" dirty="0"/>
              <a:t>GPU</a:t>
            </a:r>
            <a:r>
              <a:rPr lang="zh-CN" altLang="en-US" dirty="0"/>
              <a:t>访存和最大化</a:t>
            </a:r>
            <a:r>
              <a:rPr lang="en-US" altLang="zh-CN" dirty="0"/>
              <a:t>GPU</a:t>
            </a:r>
            <a:r>
              <a:rPr lang="zh-CN" altLang="en-US" dirty="0"/>
              <a:t>资源利用率</a:t>
            </a:r>
            <a:endParaRPr lang="en-US" altLang="zh-CN" dirty="0"/>
          </a:p>
          <a:p>
            <a:pPr marL="457200" indent="-457200">
              <a:buFont typeface="Arial" panose="020B0604020202020204" pitchFamily="34" charset="0"/>
              <a:buChar char="•"/>
            </a:pPr>
            <a:r>
              <a:rPr lang="zh-CN" altLang="en-US" dirty="0"/>
              <a:t>搜索计算图的最优融合策略</a:t>
            </a:r>
            <a:endParaRPr lang="en-US" altLang="zh-CN" dirty="0"/>
          </a:p>
          <a:p>
            <a:endParaRPr lang="en-US" dirty="0"/>
          </a:p>
        </p:txBody>
      </p:sp>
      <p:pic>
        <p:nvPicPr>
          <p:cNvPr id="5" name="Picture 4">
            <a:extLst>
              <a:ext uri="{FF2B5EF4-FFF2-40B4-BE49-F238E27FC236}">
                <a16:creationId xmlns:a16="http://schemas.microsoft.com/office/drawing/2014/main" id="{91301689-824E-448B-978B-E66774BE9BAE}"/>
              </a:ext>
            </a:extLst>
          </p:cNvPr>
          <p:cNvPicPr>
            <a:picLocks noChangeAspect="1"/>
          </p:cNvPicPr>
          <p:nvPr/>
        </p:nvPicPr>
        <p:blipFill>
          <a:blip r:embed="rId3"/>
          <a:stretch>
            <a:fillRect/>
          </a:stretch>
        </p:blipFill>
        <p:spPr>
          <a:xfrm>
            <a:off x="5569876" y="4155115"/>
            <a:ext cx="6018498" cy="2140329"/>
          </a:xfrm>
          <a:prstGeom prst="rect">
            <a:avLst/>
          </a:prstGeom>
        </p:spPr>
      </p:pic>
      <p:grpSp>
        <p:nvGrpSpPr>
          <p:cNvPr id="6" name="Group 5">
            <a:extLst>
              <a:ext uri="{FF2B5EF4-FFF2-40B4-BE49-F238E27FC236}">
                <a16:creationId xmlns:a16="http://schemas.microsoft.com/office/drawing/2014/main" id="{FE26F942-1FE2-46B6-A9C1-8E4167D6B67E}"/>
              </a:ext>
            </a:extLst>
          </p:cNvPr>
          <p:cNvGrpSpPr/>
          <p:nvPr/>
        </p:nvGrpSpPr>
        <p:grpSpPr>
          <a:xfrm>
            <a:off x="586390" y="4729337"/>
            <a:ext cx="4019575" cy="1164220"/>
            <a:chOff x="3343214" y="2911703"/>
            <a:chExt cx="6869360" cy="1492133"/>
          </a:xfrm>
        </p:grpSpPr>
        <p:grpSp>
          <p:nvGrpSpPr>
            <p:cNvPr id="7" name="Group 6">
              <a:extLst>
                <a:ext uri="{FF2B5EF4-FFF2-40B4-BE49-F238E27FC236}">
                  <a16:creationId xmlns:a16="http://schemas.microsoft.com/office/drawing/2014/main" id="{1697C38C-18F6-4773-9D71-385EB15016DE}"/>
                </a:ext>
              </a:extLst>
            </p:cNvPr>
            <p:cNvGrpSpPr/>
            <p:nvPr/>
          </p:nvGrpSpPr>
          <p:grpSpPr>
            <a:xfrm>
              <a:off x="3343214" y="2911703"/>
              <a:ext cx="5925789" cy="1492133"/>
              <a:chOff x="6738055" y="2901193"/>
              <a:chExt cx="5925789" cy="1492133"/>
            </a:xfrm>
          </p:grpSpPr>
          <p:sp>
            <p:nvSpPr>
              <p:cNvPr id="16" name="矩形: 圆角 122">
                <a:extLst>
                  <a:ext uri="{FF2B5EF4-FFF2-40B4-BE49-F238E27FC236}">
                    <a16:creationId xmlns:a16="http://schemas.microsoft.com/office/drawing/2014/main" id="{EC653EC5-F8D7-49A9-AFFB-F44378E5280C}"/>
                  </a:ext>
                </a:extLst>
              </p:cNvPr>
              <p:cNvSpPr/>
              <p:nvPr/>
            </p:nvSpPr>
            <p:spPr>
              <a:xfrm>
                <a:off x="10524600" y="3868302"/>
                <a:ext cx="2139244" cy="525021"/>
              </a:xfrm>
              <a:prstGeom prst="roundRect">
                <a:avLst>
                  <a:gd name="adj" fmla="val 2498"/>
                </a:avLst>
              </a:prstGeom>
              <a:solidFill>
                <a:schemeClr val="accent2">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17" name="Group 16">
                <a:extLst>
                  <a:ext uri="{FF2B5EF4-FFF2-40B4-BE49-F238E27FC236}">
                    <a16:creationId xmlns:a16="http://schemas.microsoft.com/office/drawing/2014/main" id="{A232F3CB-E0C3-4BDB-8CEF-59660EC7BD8D}"/>
                  </a:ext>
                </a:extLst>
              </p:cNvPr>
              <p:cNvGrpSpPr/>
              <p:nvPr/>
            </p:nvGrpSpPr>
            <p:grpSpPr>
              <a:xfrm>
                <a:off x="6738055" y="2901193"/>
                <a:ext cx="3846533" cy="1492133"/>
                <a:chOff x="4138822" y="2881953"/>
                <a:chExt cx="3846533" cy="589833"/>
              </a:xfrm>
            </p:grpSpPr>
            <p:sp>
              <p:nvSpPr>
                <p:cNvPr id="18" name="矩形: 圆角 122">
                  <a:extLst>
                    <a:ext uri="{FF2B5EF4-FFF2-40B4-BE49-F238E27FC236}">
                      <a16:creationId xmlns:a16="http://schemas.microsoft.com/office/drawing/2014/main" id="{77F2239D-AC4E-4383-8729-4880B01124B9}"/>
                    </a:ext>
                  </a:extLst>
                </p:cNvPr>
                <p:cNvSpPr/>
                <p:nvPr/>
              </p:nvSpPr>
              <p:spPr>
                <a:xfrm>
                  <a:off x="4138822" y="3264248"/>
                  <a:ext cx="3786545" cy="207538"/>
                </a:xfrm>
                <a:prstGeom prst="roundRect">
                  <a:avLst>
                    <a:gd name="adj" fmla="val 2498"/>
                  </a:avLst>
                </a:prstGeom>
                <a:solidFill>
                  <a:schemeClr val="accent6">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Rectangle 18">
                  <a:extLst>
                    <a:ext uri="{FF2B5EF4-FFF2-40B4-BE49-F238E27FC236}">
                      <a16:creationId xmlns:a16="http://schemas.microsoft.com/office/drawing/2014/main" id="{5E8ACFAE-9868-43E8-A765-EF497CBC40E7}"/>
                    </a:ext>
                  </a:extLst>
                </p:cNvPr>
                <p:cNvSpPr/>
                <p:nvPr/>
              </p:nvSpPr>
              <p:spPr>
                <a:xfrm>
                  <a:off x="7441617" y="2881953"/>
                  <a:ext cx="543738" cy="121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时间</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8" name="矩形: 圆角 122">
              <a:extLst>
                <a:ext uri="{FF2B5EF4-FFF2-40B4-BE49-F238E27FC236}">
                  <a16:creationId xmlns:a16="http://schemas.microsoft.com/office/drawing/2014/main" id="{6B26521E-DF9C-48D7-A8F4-067F391C495C}"/>
                </a:ext>
              </a:extLst>
            </p:cNvPr>
            <p:cNvSpPr/>
            <p:nvPr/>
          </p:nvSpPr>
          <p:spPr>
            <a:xfrm>
              <a:off x="3343214" y="3878812"/>
              <a:ext cx="2139244" cy="525021"/>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cxnSp>
          <p:nvCxnSpPr>
            <p:cNvPr id="11" name="Straight Arrow Connector 10">
              <a:extLst>
                <a:ext uri="{FF2B5EF4-FFF2-40B4-BE49-F238E27FC236}">
                  <a16:creationId xmlns:a16="http://schemas.microsoft.com/office/drawing/2014/main" id="{CD0D8654-C638-4F2A-BF91-D572DA8AFDC0}"/>
                </a:ext>
              </a:extLst>
            </p:cNvPr>
            <p:cNvCxnSpPr/>
            <p:nvPr/>
          </p:nvCxnSpPr>
          <p:spPr>
            <a:xfrm>
              <a:off x="4369747" y="3406003"/>
              <a:ext cx="5842827" cy="0"/>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55E8FDD-C34B-4356-B997-3CA8909BD7CE}"/>
                </a:ext>
              </a:extLst>
            </p:cNvPr>
            <p:cNvSpPr/>
            <p:nvPr/>
          </p:nvSpPr>
          <p:spPr>
            <a:xfrm>
              <a:off x="7622149" y="3944090"/>
              <a:ext cx="1197488" cy="3944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执行</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1D9FA8BA-9AB0-4879-AC0B-B63B3A6B2D01}"/>
                </a:ext>
              </a:extLst>
            </p:cNvPr>
            <p:cNvSpPr/>
            <p:nvPr/>
          </p:nvSpPr>
          <p:spPr>
            <a:xfrm>
              <a:off x="4099602" y="3944088"/>
              <a:ext cx="929237" cy="3944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启动</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1" name="Rectangle 20">
            <a:extLst>
              <a:ext uri="{FF2B5EF4-FFF2-40B4-BE49-F238E27FC236}">
                <a16:creationId xmlns:a16="http://schemas.microsoft.com/office/drawing/2014/main" id="{9F5C647C-A727-464D-A60A-98FD644A1D2A}"/>
              </a:ext>
            </a:extLst>
          </p:cNvPr>
          <p:cNvSpPr/>
          <p:nvPr/>
        </p:nvSpPr>
        <p:spPr>
          <a:xfrm>
            <a:off x="2049447" y="5534845"/>
            <a:ext cx="5437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Calibri" panose="020F0502020204030204"/>
              </a:rPr>
              <a:t>读取</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矩形: 圆角 122">
            <a:extLst>
              <a:ext uri="{FF2B5EF4-FFF2-40B4-BE49-F238E27FC236}">
                <a16:creationId xmlns:a16="http://schemas.microsoft.com/office/drawing/2014/main" id="{A140CB6D-162C-4B63-9A95-BA5C4EFF122A}"/>
              </a:ext>
            </a:extLst>
          </p:cNvPr>
          <p:cNvSpPr/>
          <p:nvPr/>
        </p:nvSpPr>
        <p:spPr>
          <a:xfrm>
            <a:off x="4066711" y="5483913"/>
            <a:ext cx="908191" cy="409642"/>
          </a:xfrm>
          <a:prstGeom prst="roundRect">
            <a:avLst>
              <a:gd name="adj" fmla="val 2498"/>
            </a:avLst>
          </a:prstGeom>
          <a:solidFill>
            <a:schemeClr val="bg1"/>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3" name="Rectangle 22">
            <a:extLst>
              <a:ext uri="{FF2B5EF4-FFF2-40B4-BE49-F238E27FC236}">
                <a16:creationId xmlns:a16="http://schemas.microsoft.com/office/drawing/2014/main" id="{3FF67E84-BD0E-4719-8839-F1354BB40466}"/>
              </a:ext>
            </a:extLst>
          </p:cNvPr>
          <p:cNvSpPr/>
          <p:nvPr/>
        </p:nvSpPr>
        <p:spPr>
          <a:xfrm>
            <a:off x="4197077" y="5541929"/>
            <a:ext cx="5437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Calibri" panose="020F0502020204030204"/>
              </a:rPr>
              <a:t>写回</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070271D6-65FD-4EDA-A921-4A7284A6E6E0}"/>
              </a:ext>
            </a:extLst>
          </p:cNvPr>
          <p:cNvSpPr/>
          <p:nvPr/>
        </p:nvSpPr>
        <p:spPr>
          <a:xfrm>
            <a:off x="7240019" y="6382530"/>
            <a:ext cx="4808945" cy="307777"/>
          </a:xfrm>
          <a:prstGeom prst="rect">
            <a:avLst/>
          </a:prstGeom>
        </p:spPr>
        <p:txBody>
          <a:bodyPr wrap="none">
            <a:spAutoFit/>
          </a:bodyPr>
          <a:lstStyle/>
          <a:p>
            <a:r>
              <a:rPr lang="en-US" sz="1400" dirty="0" err="1"/>
              <a:t>TensorRT</a:t>
            </a:r>
            <a:r>
              <a:rPr lang="en-US" sz="1400" dirty="0"/>
              <a:t> 3: Faster TensorFlow Inference and Volta Support</a:t>
            </a:r>
          </a:p>
        </p:txBody>
      </p:sp>
    </p:spTree>
    <p:extLst>
      <p:ext uri="{BB962C8B-B14F-4D97-AF65-F5344CB8AC3E}">
        <p14:creationId xmlns:p14="http://schemas.microsoft.com/office/powerpoint/2010/main" val="34326270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2307B-7636-4DD0-B8F6-39ED233087F3}"/>
              </a:ext>
            </a:extLst>
          </p:cNvPr>
          <p:cNvSpPr>
            <a:spLocks noGrp="1"/>
          </p:cNvSpPr>
          <p:nvPr>
            <p:ph type="title"/>
          </p:nvPr>
        </p:nvSpPr>
        <p:spPr>
          <a:xfrm>
            <a:off x="588263" y="457200"/>
            <a:ext cx="11018520" cy="553998"/>
          </a:xfrm>
        </p:spPr>
        <p:txBody>
          <a:bodyPr/>
          <a:lstStyle/>
          <a:p>
            <a:r>
              <a:rPr lang="zh-CN" altLang="en-US" dirty="0"/>
              <a:t>内核</a:t>
            </a:r>
            <a:r>
              <a:rPr lang="en-US" altLang="zh-CN" dirty="0"/>
              <a:t>(Kernel)</a:t>
            </a:r>
            <a:r>
              <a:rPr lang="zh-CN" altLang="en-US" dirty="0"/>
              <a:t>目标后端自动调优</a:t>
            </a:r>
            <a:endParaRPr lang="en-US" dirty="0"/>
          </a:p>
        </p:txBody>
      </p:sp>
      <p:sp>
        <p:nvSpPr>
          <p:cNvPr id="3" name="Text Placeholder 2">
            <a:extLst>
              <a:ext uri="{FF2B5EF4-FFF2-40B4-BE49-F238E27FC236}">
                <a16:creationId xmlns:a16="http://schemas.microsoft.com/office/drawing/2014/main" id="{5679A36B-DE4A-4477-A556-F7B12E9F7AE1}"/>
              </a:ext>
            </a:extLst>
          </p:cNvPr>
          <p:cNvSpPr>
            <a:spLocks noGrp="1"/>
          </p:cNvSpPr>
          <p:nvPr>
            <p:ph type="body" sz="quarter" idx="10"/>
          </p:nvPr>
        </p:nvSpPr>
        <p:spPr/>
        <p:txBody>
          <a:bodyPr/>
          <a:lstStyle/>
          <a:p>
            <a:endParaRPr lang="en-US" dirty="0"/>
          </a:p>
        </p:txBody>
      </p:sp>
      <p:pic>
        <p:nvPicPr>
          <p:cNvPr id="4" name="Picture 3">
            <a:extLst>
              <a:ext uri="{FF2B5EF4-FFF2-40B4-BE49-F238E27FC236}">
                <a16:creationId xmlns:a16="http://schemas.microsoft.com/office/drawing/2014/main" id="{8999A036-300E-4541-BA7D-8AEE82CCF21E}"/>
              </a:ext>
            </a:extLst>
          </p:cNvPr>
          <p:cNvPicPr>
            <a:picLocks noChangeAspect="1"/>
          </p:cNvPicPr>
          <p:nvPr/>
        </p:nvPicPr>
        <p:blipFill>
          <a:blip r:embed="rId3"/>
          <a:stretch>
            <a:fillRect/>
          </a:stretch>
        </p:blipFill>
        <p:spPr>
          <a:xfrm>
            <a:off x="775692" y="2444960"/>
            <a:ext cx="4300690" cy="2769149"/>
          </a:xfrm>
          <a:prstGeom prst="rect">
            <a:avLst/>
          </a:prstGeom>
        </p:spPr>
      </p:pic>
      <p:pic>
        <p:nvPicPr>
          <p:cNvPr id="6" name="Picture 5">
            <a:extLst>
              <a:ext uri="{FF2B5EF4-FFF2-40B4-BE49-F238E27FC236}">
                <a16:creationId xmlns:a16="http://schemas.microsoft.com/office/drawing/2014/main" id="{19E85134-0856-4CA5-8C48-6F094E0F90A1}"/>
              </a:ext>
            </a:extLst>
          </p:cNvPr>
          <p:cNvPicPr>
            <a:picLocks noChangeAspect="1"/>
          </p:cNvPicPr>
          <p:nvPr/>
        </p:nvPicPr>
        <p:blipFill>
          <a:blip r:embed="rId4"/>
          <a:stretch>
            <a:fillRect/>
          </a:stretch>
        </p:blipFill>
        <p:spPr>
          <a:xfrm>
            <a:off x="7611661" y="1232697"/>
            <a:ext cx="3342596" cy="5019993"/>
          </a:xfrm>
          <a:prstGeom prst="rect">
            <a:avLst/>
          </a:prstGeom>
        </p:spPr>
      </p:pic>
      <p:sp>
        <p:nvSpPr>
          <p:cNvPr id="7" name="Rectangle 6">
            <a:extLst>
              <a:ext uri="{FF2B5EF4-FFF2-40B4-BE49-F238E27FC236}">
                <a16:creationId xmlns:a16="http://schemas.microsoft.com/office/drawing/2014/main" id="{E6E617B5-7A2A-46A7-96A6-7031C06BCE3E}"/>
              </a:ext>
            </a:extLst>
          </p:cNvPr>
          <p:cNvSpPr/>
          <p:nvPr/>
        </p:nvSpPr>
        <p:spPr>
          <a:xfrm>
            <a:off x="7931833" y="6252690"/>
            <a:ext cx="28777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Calibri" panose="020F0502020204030204"/>
              </a:rPr>
              <a:t>矩阵乘在特定加速器调度优化实例</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4AD5CDAF-E762-459B-98C5-823A98FE3E8E}"/>
              </a:ext>
            </a:extLst>
          </p:cNvPr>
          <p:cNvSpPr/>
          <p:nvPr/>
        </p:nvSpPr>
        <p:spPr>
          <a:xfrm>
            <a:off x="2206200" y="5423630"/>
            <a:ext cx="1261884"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调度策略空间</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Arrow: Right 8">
            <a:extLst>
              <a:ext uri="{FF2B5EF4-FFF2-40B4-BE49-F238E27FC236}">
                <a16:creationId xmlns:a16="http://schemas.microsoft.com/office/drawing/2014/main" id="{0148DD41-4357-4020-BB29-8F924DF3D0D5}"/>
              </a:ext>
            </a:extLst>
          </p:cNvPr>
          <p:cNvSpPr/>
          <p:nvPr/>
        </p:nvSpPr>
        <p:spPr bwMode="auto">
          <a:xfrm>
            <a:off x="5445387" y="3521976"/>
            <a:ext cx="1797269" cy="41289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9901F68-71BC-478A-8775-CD80D19105D1}"/>
              </a:ext>
            </a:extLst>
          </p:cNvPr>
          <p:cNvSpPr/>
          <p:nvPr/>
        </p:nvSpPr>
        <p:spPr>
          <a:xfrm>
            <a:off x="7674429" y="6545963"/>
            <a:ext cx="4517571" cy="246221"/>
          </a:xfrm>
          <a:prstGeom prst="rect">
            <a:avLst/>
          </a:prstGeom>
        </p:spPr>
        <p:txBody>
          <a:bodyPr wrap="square">
            <a:spAutoFit/>
          </a:bodyPr>
          <a:lstStyle/>
          <a:p>
            <a:r>
              <a:rPr lang="en-US" sz="1000" dirty="0"/>
              <a:t>TVM: An Automated End-to-End Optimizing Compiler for Deep Learning</a:t>
            </a:r>
          </a:p>
        </p:txBody>
      </p:sp>
      <p:sp>
        <p:nvSpPr>
          <p:cNvPr id="10" name="Rectangle 9">
            <a:extLst>
              <a:ext uri="{FF2B5EF4-FFF2-40B4-BE49-F238E27FC236}">
                <a16:creationId xmlns:a16="http://schemas.microsoft.com/office/drawing/2014/main" id="{0AD79454-D1AC-4D24-8F20-815781A9DB16}"/>
              </a:ext>
            </a:extLst>
          </p:cNvPr>
          <p:cNvSpPr/>
          <p:nvPr/>
        </p:nvSpPr>
        <p:spPr>
          <a:xfrm>
            <a:off x="718293" y="6545962"/>
            <a:ext cx="7053454" cy="246221"/>
          </a:xfrm>
          <a:prstGeom prst="rect">
            <a:avLst/>
          </a:prstGeom>
        </p:spPr>
        <p:txBody>
          <a:bodyPr wrap="square">
            <a:spAutoFit/>
          </a:bodyPr>
          <a:lstStyle/>
          <a:p>
            <a:r>
              <a:rPr lang="en-US" sz="1000" dirty="0"/>
              <a:t>Halide: A Language and Compiler for Optimizing Parallelism, Locality, and </a:t>
            </a:r>
            <a:r>
              <a:rPr lang="en-US" sz="1000" dirty="0" err="1"/>
              <a:t>Recomputation</a:t>
            </a:r>
            <a:r>
              <a:rPr lang="en-US" sz="1000" dirty="0"/>
              <a:t> in Image Processing Pipelines</a:t>
            </a:r>
          </a:p>
        </p:txBody>
      </p:sp>
    </p:spTree>
    <p:extLst>
      <p:ext uri="{BB962C8B-B14F-4D97-AF65-F5344CB8AC3E}">
        <p14:creationId xmlns:p14="http://schemas.microsoft.com/office/powerpoint/2010/main" val="742636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D0DD8-15E6-48D7-8BD3-6CB1DAD9D473}"/>
              </a:ext>
            </a:extLst>
          </p:cNvPr>
          <p:cNvSpPr>
            <a:spLocks noGrp="1"/>
          </p:cNvSpPr>
          <p:nvPr>
            <p:ph type="title"/>
          </p:nvPr>
        </p:nvSpPr>
        <p:spPr>
          <a:xfrm>
            <a:off x="588263" y="457200"/>
            <a:ext cx="11018520" cy="553998"/>
          </a:xfrm>
        </p:spPr>
        <p:txBody>
          <a:bodyPr/>
          <a:lstStyle/>
          <a:p>
            <a:r>
              <a:rPr lang="zh-CN" altLang="en-US" dirty="0"/>
              <a:t>内存分配策略调优</a:t>
            </a:r>
            <a:endParaRPr lang="en-US" dirty="0"/>
          </a:p>
        </p:txBody>
      </p:sp>
      <p:sp>
        <p:nvSpPr>
          <p:cNvPr id="3" name="Text Placeholder 2">
            <a:extLst>
              <a:ext uri="{FF2B5EF4-FFF2-40B4-BE49-F238E27FC236}">
                <a16:creationId xmlns:a16="http://schemas.microsoft.com/office/drawing/2014/main" id="{1FE472EA-FF74-4469-99FC-84F8E77DEDC9}"/>
              </a:ext>
            </a:extLst>
          </p:cNvPr>
          <p:cNvSpPr>
            <a:spLocks noGrp="1"/>
          </p:cNvSpPr>
          <p:nvPr>
            <p:ph type="body" sz="quarter" idx="10"/>
          </p:nvPr>
        </p:nvSpPr>
        <p:spPr>
          <a:xfrm>
            <a:off x="586390" y="1434370"/>
            <a:ext cx="11018520" cy="3976473"/>
          </a:xfrm>
        </p:spPr>
        <p:txBody>
          <a:bodyPr/>
          <a:lstStyle/>
          <a:p>
            <a:pPr marL="457200" indent="-457200">
              <a:buFont typeface="Arial" panose="020B0604020202020204" pitchFamily="34" charset="0"/>
              <a:buChar char="•"/>
            </a:pPr>
            <a:r>
              <a:rPr lang="zh-CN" altLang="en-US" dirty="0"/>
              <a:t>设备或服务端内存是紧缺资源</a:t>
            </a:r>
            <a:endParaRPr lang="en-US" altLang="zh-CN" dirty="0"/>
          </a:p>
          <a:p>
            <a:pPr marL="457200" indent="-457200">
              <a:buFont typeface="Arial" panose="020B0604020202020204" pitchFamily="34" charset="0"/>
              <a:buChar char="•"/>
            </a:pPr>
            <a:r>
              <a:rPr lang="zh-CN" altLang="en-US" dirty="0"/>
              <a:t>目标：最小化内存占用和内存分配调用开销</a:t>
            </a:r>
            <a:endParaRPr lang="en-US" altLang="zh-CN" dirty="0"/>
          </a:p>
          <a:p>
            <a:pPr marL="685800" lvl="1" indent="-457200">
              <a:buFont typeface="Arial" panose="020B0604020202020204" pitchFamily="34" charset="0"/>
              <a:buChar char="•"/>
            </a:pPr>
            <a:r>
              <a:rPr lang="zh-CN" altLang="en-US" dirty="0"/>
              <a:t>仅在每个张量为其分配内存</a:t>
            </a:r>
            <a:endParaRPr lang="en-US" altLang="zh-CN" dirty="0"/>
          </a:p>
          <a:p>
            <a:pPr marL="457200" indent="-457200">
              <a:buFont typeface="Arial" panose="020B0604020202020204" pitchFamily="34" charset="0"/>
              <a:buChar char="•"/>
            </a:pPr>
            <a:r>
              <a:rPr lang="zh-CN" altLang="en-US" dirty="0"/>
              <a:t>约束：保证延迟</a:t>
            </a:r>
            <a:r>
              <a:rPr lang="en-US" altLang="zh-CN" dirty="0"/>
              <a:t>SLA</a:t>
            </a:r>
          </a:p>
          <a:p>
            <a:pPr marL="457200" indent="-457200">
              <a:buFont typeface="Arial" panose="020B0604020202020204" pitchFamily="34" charset="0"/>
              <a:buChar char="•"/>
            </a:pPr>
            <a:r>
              <a:rPr lang="zh-CN" altLang="en-US" dirty="0"/>
              <a:t>策略：</a:t>
            </a:r>
            <a:endParaRPr lang="en-US" altLang="zh-CN" dirty="0"/>
          </a:p>
          <a:p>
            <a:pPr marL="685800" lvl="1" indent="-457200">
              <a:buFont typeface="Arial" panose="020B0604020202020204" pitchFamily="34" charset="0"/>
              <a:buChar char="•"/>
            </a:pPr>
            <a:r>
              <a:rPr lang="en-US" dirty="0"/>
              <a:t>Cached Allocator</a:t>
            </a:r>
          </a:p>
          <a:p>
            <a:pPr marL="685800" lvl="1" indent="-457200">
              <a:buFont typeface="Arial" panose="020B0604020202020204" pitchFamily="34" charset="0"/>
              <a:buChar char="•"/>
            </a:pPr>
            <a:r>
              <a:rPr lang="en-US" dirty="0"/>
              <a:t>Swap: Pre-fetching and Off-loading</a:t>
            </a:r>
          </a:p>
          <a:p>
            <a:pPr marL="685800" lvl="1" indent="-457200">
              <a:buFont typeface="Arial" panose="020B0604020202020204" pitchFamily="34" charset="0"/>
              <a:buChar char="•"/>
            </a:pPr>
            <a:r>
              <a:rPr lang="en-US" altLang="zh-CN" dirty="0"/>
              <a:t>Operator </a:t>
            </a:r>
            <a:r>
              <a:rPr lang="en-US" dirty="0"/>
              <a:t>Fusion</a:t>
            </a:r>
          </a:p>
          <a:p>
            <a:pPr marL="6858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2311131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54AC6-5103-41E5-BEF6-3D8BA8537020}"/>
              </a:ext>
            </a:extLst>
          </p:cNvPr>
          <p:cNvSpPr>
            <a:spLocks noGrp="1"/>
          </p:cNvSpPr>
          <p:nvPr>
            <p:ph type="title"/>
          </p:nvPr>
        </p:nvSpPr>
        <p:spPr>
          <a:xfrm>
            <a:off x="588263" y="457200"/>
            <a:ext cx="11018520" cy="553998"/>
          </a:xfrm>
        </p:spPr>
        <p:txBody>
          <a:bodyPr/>
          <a:lstStyle/>
          <a:p>
            <a:r>
              <a:rPr lang="zh-CN" altLang="en-US" dirty="0"/>
              <a:t>低精度推理</a:t>
            </a:r>
            <a:endParaRPr lang="en-US" dirty="0"/>
          </a:p>
        </p:txBody>
      </p:sp>
      <p:sp>
        <p:nvSpPr>
          <p:cNvPr id="3" name="Text Placeholder 2">
            <a:extLst>
              <a:ext uri="{FF2B5EF4-FFF2-40B4-BE49-F238E27FC236}">
                <a16:creationId xmlns:a16="http://schemas.microsoft.com/office/drawing/2014/main" id="{8D20FC4F-D34A-485C-B9AC-236105133E66}"/>
              </a:ext>
            </a:extLst>
          </p:cNvPr>
          <p:cNvSpPr>
            <a:spLocks noGrp="1"/>
          </p:cNvSpPr>
          <p:nvPr>
            <p:ph type="body" sz="quarter" idx="10"/>
          </p:nvPr>
        </p:nvSpPr>
        <p:spPr>
          <a:xfrm>
            <a:off x="586390" y="1434370"/>
            <a:ext cx="11018520" cy="2880789"/>
          </a:xfrm>
        </p:spPr>
        <p:txBody>
          <a:bodyPr/>
          <a:lstStyle/>
          <a:p>
            <a:pPr marL="457200" indent="-457200">
              <a:buFont typeface="Arial" panose="020B0604020202020204" pitchFamily="34" charset="0"/>
              <a:buChar char="•"/>
            </a:pPr>
            <a:r>
              <a:rPr lang="zh-CN" altLang="en-US" dirty="0"/>
              <a:t>推理阶段可以适当降低精度</a:t>
            </a:r>
            <a:endParaRPr lang="en-US" altLang="zh-CN" dirty="0"/>
          </a:p>
          <a:p>
            <a:pPr marL="685800" lvl="1" indent="-457200">
              <a:buFont typeface="Arial" panose="020B0604020202020204" pitchFamily="34" charset="0"/>
              <a:buChar char="•"/>
            </a:pPr>
            <a:r>
              <a:rPr lang="zh-CN" altLang="en-US" dirty="0"/>
              <a:t>大多数深度学习框架都以完整的</a:t>
            </a:r>
            <a:r>
              <a:rPr lang="en-US" altLang="zh-CN" dirty="0"/>
              <a:t>32</a:t>
            </a:r>
            <a:r>
              <a:rPr lang="zh-CN" altLang="en-US" dirty="0"/>
              <a:t>位精度（</a:t>
            </a:r>
            <a:r>
              <a:rPr lang="en-US" altLang="zh-CN" dirty="0"/>
              <a:t>FP32</a:t>
            </a:r>
            <a:r>
              <a:rPr lang="zh-CN" altLang="en-US" dirty="0"/>
              <a:t>）训练神经网络</a:t>
            </a:r>
            <a:endParaRPr lang="en-US" altLang="zh-CN" dirty="0"/>
          </a:p>
          <a:p>
            <a:pPr marL="685800" lvl="1" indent="-457200">
              <a:buFont typeface="Arial" panose="020B0604020202020204" pitchFamily="34" charset="0"/>
              <a:buChar char="•"/>
            </a:pPr>
            <a:r>
              <a:rPr lang="zh-CN" altLang="en-US" dirty="0"/>
              <a:t>对模型进行充分训练后，由于不需要进行梯度反向传播，因此推理计算可以使用半精度</a:t>
            </a:r>
            <a:r>
              <a:rPr lang="en-US" altLang="zh-CN" dirty="0"/>
              <a:t>FP16</a:t>
            </a:r>
            <a:r>
              <a:rPr lang="zh-CN" altLang="en-US" dirty="0"/>
              <a:t>甚至</a:t>
            </a:r>
            <a:r>
              <a:rPr lang="en-US" altLang="zh-CN" dirty="0"/>
              <a:t>INT8</a:t>
            </a:r>
            <a:r>
              <a:rPr lang="zh-CN" altLang="en-US" dirty="0"/>
              <a:t>张量运算</a:t>
            </a:r>
            <a:endParaRPr lang="en-US" altLang="zh-CN" dirty="0"/>
          </a:p>
          <a:p>
            <a:pPr marL="685800" lvl="1" indent="-457200">
              <a:buFont typeface="Arial" panose="020B0604020202020204" pitchFamily="34" charset="0"/>
              <a:buChar char="•"/>
            </a:pPr>
            <a:r>
              <a:rPr lang="zh-CN" altLang="en-US" dirty="0"/>
              <a:t>使用较低的精度会导致较小的模型大小，较低的内存利用率和延迟以及较高的吞吐量</a:t>
            </a:r>
            <a:endParaRPr lang="en-US" altLang="zh-CN" dirty="0"/>
          </a:p>
          <a:p>
            <a:pPr marL="457200" indent="-457200">
              <a:buFont typeface="Arial" panose="020B0604020202020204" pitchFamily="34" charset="0"/>
              <a:buChar char="•"/>
            </a:pPr>
            <a:r>
              <a:rPr lang="zh-CN" altLang="en-US" dirty="0"/>
              <a:t>目标：最小化数据精度</a:t>
            </a:r>
            <a:endParaRPr lang="en-US" altLang="zh-CN" dirty="0"/>
          </a:p>
          <a:p>
            <a:pPr marL="457200" indent="-457200">
              <a:buFont typeface="Arial" panose="020B0604020202020204" pitchFamily="34" charset="0"/>
              <a:buChar char="•"/>
            </a:pPr>
            <a:r>
              <a:rPr lang="zh-CN" altLang="en-US" dirty="0"/>
              <a:t>约束：准确度损失  </a:t>
            </a:r>
            <a:endParaRPr lang="en-US" dirty="0"/>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09EA38E3-95F1-4BB4-BB03-A584EECD3FBA}"/>
                  </a:ext>
                </a:extLst>
              </p:cNvPr>
              <p:cNvGraphicFramePr>
                <a:graphicFrameLocks noGrp="1"/>
              </p:cNvGraphicFramePr>
              <p:nvPr>
                <p:extLst>
                  <p:ext uri="{D42A27DB-BD31-4B8C-83A1-F6EECF244321}">
                    <p14:modId xmlns:p14="http://schemas.microsoft.com/office/powerpoint/2010/main" val="2067901640"/>
                  </p:ext>
                </p:extLst>
              </p:nvPr>
            </p:nvGraphicFramePr>
            <p:xfrm>
              <a:off x="2610069" y="4681950"/>
              <a:ext cx="8127999" cy="1483360"/>
            </p:xfrm>
            <a:graphic>
              <a:graphicData uri="http://schemas.openxmlformats.org/drawingml/2006/table">
                <a:tbl>
                  <a:tblPr firstRow="1" bandRow="1">
                    <a:tableStyleId>{5C22544A-7EE6-4342-B048-85BDC9FD1C3A}</a:tableStyleId>
                  </a:tblPr>
                  <a:tblGrid>
                    <a:gridCol w="1636110">
                      <a:extLst>
                        <a:ext uri="{9D8B030D-6E8A-4147-A177-3AD203B41FA5}">
                          <a16:colId xmlns:a16="http://schemas.microsoft.com/office/drawing/2014/main" val="1068056577"/>
                        </a:ext>
                      </a:extLst>
                    </a:gridCol>
                    <a:gridCol w="3782556">
                      <a:extLst>
                        <a:ext uri="{9D8B030D-6E8A-4147-A177-3AD203B41FA5}">
                          <a16:colId xmlns:a16="http://schemas.microsoft.com/office/drawing/2014/main" val="2417369051"/>
                        </a:ext>
                      </a:extLst>
                    </a:gridCol>
                    <a:gridCol w="2709333">
                      <a:extLst>
                        <a:ext uri="{9D8B030D-6E8A-4147-A177-3AD203B41FA5}">
                          <a16:colId xmlns:a16="http://schemas.microsoft.com/office/drawing/2014/main" val="2595671928"/>
                        </a:ext>
                      </a:extLst>
                    </a:gridCol>
                  </a:tblGrid>
                  <a:tr h="370840">
                    <a:tc>
                      <a:txBody>
                        <a:bodyPr/>
                        <a:lstStyle/>
                        <a:p>
                          <a:endParaRPr lang="en-US"/>
                        </a:p>
                      </a:txBody>
                      <a:tcPr/>
                    </a:tc>
                    <a:tc>
                      <a:txBody>
                        <a:bodyPr/>
                        <a:lstStyle/>
                        <a:p>
                          <a:r>
                            <a:rPr lang="en-US" dirty="0"/>
                            <a:t>Dynamic Range</a:t>
                          </a:r>
                        </a:p>
                      </a:txBody>
                      <a:tcPr/>
                    </a:tc>
                    <a:tc>
                      <a:txBody>
                        <a:bodyPr/>
                        <a:lstStyle/>
                        <a:p>
                          <a:r>
                            <a:rPr lang="en-US" dirty="0"/>
                            <a:t>Min Positive Value</a:t>
                          </a:r>
                        </a:p>
                      </a:txBody>
                      <a:tcPr/>
                    </a:tc>
                    <a:extLst>
                      <a:ext uri="{0D108BD9-81ED-4DB2-BD59-A6C34878D82A}">
                        <a16:rowId xmlns:a16="http://schemas.microsoft.com/office/drawing/2014/main" val="595338407"/>
                      </a:ext>
                    </a:extLst>
                  </a:tr>
                  <a:tr h="370840">
                    <a:tc>
                      <a:txBody>
                        <a:bodyPr/>
                        <a:lstStyle/>
                        <a:p>
                          <a:r>
                            <a:rPr lang="en-US" dirty="0"/>
                            <a:t>FP32</a:t>
                          </a:r>
                        </a:p>
                      </a:txBody>
                      <a:tcPr/>
                    </a:tc>
                    <a:tc>
                      <a:txBody>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−3.4 </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38</m:t>
                                    </m:r>
                                  </m:sup>
                                </m:sSup>
                                <m:r>
                                  <a:rPr lang="en-US" b="0" i="1" smtClean="0">
                                    <a:latin typeface="Cambria Math" panose="02040503050406030204" pitchFamily="18" charset="0"/>
                                    <a:ea typeface="Cambria Math" panose="02040503050406030204" pitchFamily="18" charset="0"/>
                                  </a:rPr>
                                  <m:t> ~ +3.4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10 </m:t>
                                    </m:r>
                                  </m:e>
                                  <m:sup>
                                    <m:r>
                                      <a:rPr lang="en-US" b="0" i="1" smtClean="0">
                                        <a:latin typeface="Cambria Math" panose="02040503050406030204" pitchFamily="18" charset="0"/>
                                        <a:ea typeface="Cambria Math" panose="02040503050406030204" pitchFamily="18" charset="0"/>
                                      </a:rPr>
                                      <m:t>38</m:t>
                                    </m:r>
                                  </m:sup>
                                </m:sSup>
                              </m:oMath>
                            </m:oMathPara>
                          </a14:m>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−1.4 </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−45</m:t>
                                    </m:r>
                                  </m:sup>
                                </m:sSup>
                                <m:r>
                                  <a:rPr lang="en-US" b="0" i="1" smtClean="0">
                                    <a:latin typeface="Cambria Math" panose="02040503050406030204" pitchFamily="18" charset="0"/>
                                    <a:ea typeface="Cambria Math" panose="02040503050406030204" pitchFamily="18" charset="0"/>
                                  </a:rPr>
                                  <m:t> </m:t>
                                </m:r>
                              </m:oMath>
                            </m:oMathPara>
                          </a14:m>
                          <a:endParaRPr lang="en-US" dirty="0"/>
                        </a:p>
                      </a:txBody>
                      <a:tcPr/>
                    </a:tc>
                    <a:extLst>
                      <a:ext uri="{0D108BD9-81ED-4DB2-BD59-A6C34878D82A}">
                        <a16:rowId xmlns:a16="http://schemas.microsoft.com/office/drawing/2014/main" val="430248632"/>
                      </a:ext>
                    </a:extLst>
                  </a:tr>
                  <a:tr h="370840">
                    <a:tc>
                      <a:txBody>
                        <a:bodyPr/>
                        <a:lstStyle/>
                        <a:p>
                          <a:r>
                            <a:rPr lang="en-US" dirty="0"/>
                            <a:t>FP16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−65504 </m:t>
                                </m:r>
                                <m:r>
                                  <a:rPr lang="en-US" b="0" i="1" smtClean="0">
                                    <a:latin typeface="Cambria Math" panose="02040503050406030204" pitchFamily="18" charset="0"/>
                                    <a:ea typeface="Cambria Math" panose="02040503050406030204" pitchFamily="18" charset="0"/>
                                  </a:rPr>
                                  <m:t>×+65504</m:t>
                                </m:r>
                              </m:oMath>
                            </m:oMathPara>
                          </a14:m>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5.96 </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−8</m:t>
                                    </m:r>
                                  </m:sup>
                                </m:sSup>
                                <m:r>
                                  <a:rPr lang="en-US" b="0" i="1" smtClean="0">
                                    <a:latin typeface="Cambria Math" panose="02040503050406030204" pitchFamily="18" charset="0"/>
                                    <a:ea typeface="Cambria Math" panose="02040503050406030204" pitchFamily="18" charset="0"/>
                                  </a:rPr>
                                  <m:t> </m:t>
                                </m:r>
                              </m:oMath>
                            </m:oMathPara>
                          </a14:m>
                          <a:endParaRPr lang="en-US" dirty="0"/>
                        </a:p>
                      </a:txBody>
                      <a:tcPr/>
                    </a:tc>
                    <a:extLst>
                      <a:ext uri="{0D108BD9-81ED-4DB2-BD59-A6C34878D82A}">
                        <a16:rowId xmlns:a16="http://schemas.microsoft.com/office/drawing/2014/main" val="1103907460"/>
                      </a:ext>
                    </a:extLst>
                  </a:tr>
                  <a:tr h="370840">
                    <a:tc>
                      <a:txBody>
                        <a:bodyPr/>
                        <a:lstStyle/>
                        <a:p>
                          <a:r>
                            <a:rPr lang="en-US" dirty="0"/>
                            <a:t>INT8</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−128 ~+127</m:t>
                                </m:r>
                                <m:r>
                                  <a:rPr lang="en-US" b="0" i="1" smtClean="0">
                                    <a:latin typeface="Cambria Math" panose="02040503050406030204" pitchFamily="18" charset="0"/>
                                    <a:ea typeface="Cambria Math" panose="02040503050406030204" pitchFamily="18" charset="0"/>
                                  </a:rPr>
                                  <m:t> </m:t>
                                </m:r>
                              </m:oMath>
                            </m:oMathPara>
                          </a14:m>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en-US" dirty="0"/>
                        </a:p>
                      </a:txBody>
                      <a:tcPr/>
                    </a:tc>
                    <a:extLst>
                      <a:ext uri="{0D108BD9-81ED-4DB2-BD59-A6C34878D82A}">
                        <a16:rowId xmlns:a16="http://schemas.microsoft.com/office/drawing/2014/main" val="361993132"/>
                      </a:ext>
                    </a:extLst>
                  </a:tr>
                </a:tbl>
              </a:graphicData>
            </a:graphic>
          </p:graphicFrame>
        </mc:Choice>
        <mc:Fallback xmlns="">
          <p:graphicFrame>
            <p:nvGraphicFramePr>
              <p:cNvPr id="7" name="Table 7">
                <a:extLst>
                  <a:ext uri="{FF2B5EF4-FFF2-40B4-BE49-F238E27FC236}">
                    <a16:creationId xmlns:a16="http://schemas.microsoft.com/office/drawing/2014/main" id="{09EA38E3-95F1-4BB4-BB03-A584EECD3FBA}"/>
                  </a:ext>
                </a:extLst>
              </p:cNvPr>
              <p:cNvGraphicFramePr>
                <a:graphicFrameLocks noGrp="1"/>
              </p:cNvGraphicFramePr>
              <p:nvPr>
                <p:extLst>
                  <p:ext uri="{D42A27DB-BD31-4B8C-83A1-F6EECF244321}">
                    <p14:modId xmlns:p14="http://schemas.microsoft.com/office/powerpoint/2010/main" val="2067901640"/>
                  </p:ext>
                </p:extLst>
              </p:nvPr>
            </p:nvGraphicFramePr>
            <p:xfrm>
              <a:off x="2610069" y="4681950"/>
              <a:ext cx="8127999" cy="1483360"/>
            </p:xfrm>
            <a:graphic>
              <a:graphicData uri="http://schemas.openxmlformats.org/drawingml/2006/table">
                <a:tbl>
                  <a:tblPr firstRow="1" bandRow="1">
                    <a:tableStyleId>{5C22544A-7EE6-4342-B048-85BDC9FD1C3A}</a:tableStyleId>
                  </a:tblPr>
                  <a:tblGrid>
                    <a:gridCol w="1636110">
                      <a:extLst>
                        <a:ext uri="{9D8B030D-6E8A-4147-A177-3AD203B41FA5}">
                          <a16:colId xmlns:a16="http://schemas.microsoft.com/office/drawing/2014/main" val="1068056577"/>
                        </a:ext>
                      </a:extLst>
                    </a:gridCol>
                    <a:gridCol w="3782556">
                      <a:extLst>
                        <a:ext uri="{9D8B030D-6E8A-4147-A177-3AD203B41FA5}">
                          <a16:colId xmlns:a16="http://schemas.microsoft.com/office/drawing/2014/main" val="2417369051"/>
                        </a:ext>
                      </a:extLst>
                    </a:gridCol>
                    <a:gridCol w="2709333">
                      <a:extLst>
                        <a:ext uri="{9D8B030D-6E8A-4147-A177-3AD203B41FA5}">
                          <a16:colId xmlns:a16="http://schemas.microsoft.com/office/drawing/2014/main" val="2595671928"/>
                        </a:ext>
                      </a:extLst>
                    </a:gridCol>
                  </a:tblGrid>
                  <a:tr h="370840">
                    <a:tc>
                      <a:txBody>
                        <a:bodyPr/>
                        <a:lstStyle/>
                        <a:p>
                          <a:endParaRPr lang="en-US"/>
                        </a:p>
                      </a:txBody>
                      <a:tcPr/>
                    </a:tc>
                    <a:tc>
                      <a:txBody>
                        <a:bodyPr/>
                        <a:lstStyle/>
                        <a:p>
                          <a:r>
                            <a:rPr lang="en-US" dirty="0"/>
                            <a:t>Dynamic Range</a:t>
                          </a:r>
                        </a:p>
                      </a:txBody>
                      <a:tcPr/>
                    </a:tc>
                    <a:tc>
                      <a:txBody>
                        <a:bodyPr/>
                        <a:lstStyle/>
                        <a:p>
                          <a:r>
                            <a:rPr lang="en-US" dirty="0"/>
                            <a:t>Min Positive Value</a:t>
                          </a:r>
                        </a:p>
                      </a:txBody>
                      <a:tcPr/>
                    </a:tc>
                    <a:extLst>
                      <a:ext uri="{0D108BD9-81ED-4DB2-BD59-A6C34878D82A}">
                        <a16:rowId xmlns:a16="http://schemas.microsoft.com/office/drawing/2014/main" val="595338407"/>
                      </a:ext>
                    </a:extLst>
                  </a:tr>
                  <a:tr h="370840">
                    <a:tc>
                      <a:txBody>
                        <a:bodyPr/>
                        <a:lstStyle/>
                        <a:p>
                          <a:r>
                            <a:rPr lang="en-US" dirty="0"/>
                            <a:t>FP32</a:t>
                          </a:r>
                        </a:p>
                      </a:txBody>
                      <a:tcPr/>
                    </a:tc>
                    <a:tc>
                      <a:txBody>
                        <a:bodyPr/>
                        <a:lstStyle/>
                        <a:p>
                          <a:endParaRPr lang="en-US"/>
                        </a:p>
                      </a:txBody>
                      <a:tcPr>
                        <a:blipFill>
                          <a:blip r:embed="rId3"/>
                          <a:stretch>
                            <a:fillRect l="-43548" t="-106557" r="-72419" b="-226230"/>
                          </a:stretch>
                        </a:blipFill>
                      </a:tcPr>
                    </a:tc>
                    <a:tc>
                      <a:txBody>
                        <a:bodyPr/>
                        <a:lstStyle/>
                        <a:p>
                          <a:endParaRPr lang="en-US"/>
                        </a:p>
                      </a:txBody>
                      <a:tcPr>
                        <a:blipFill>
                          <a:blip r:embed="rId3"/>
                          <a:stretch>
                            <a:fillRect l="-200000" t="-106557" r="-899" b="-226230"/>
                          </a:stretch>
                        </a:blipFill>
                      </a:tcPr>
                    </a:tc>
                    <a:extLst>
                      <a:ext uri="{0D108BD9-81ED-4DB2-BD59-A6C34878D82A}">
                        <a16:rowId xmlns:a16="http://schemas.microsoft.com/office/drawing/2014/main" val="430248632"/>
                      </a:ext>
                    </a:extLst>
                  </a:tr>
                  <a:tr h="370840">
                    <a:tc>
                      <a:txBody>
                        <a:bodyPr/>
                        <a:lstStyle/>
                        <a:p>
                          <a:r>
                            <a:rPr lang="en-US" dirty="0"/>
                            <a:t>FP16</a:t>
                          </a:r>
                        </a:p>
                      </a:txBody>
                      <a:tcPr/>
                    </a:tc>
                    <a:tc>
                      <a:txBody>
                        <a:bodyPr/>
                        <a:lstStyle/>
                        <a:p>
                          <a:endParaRPr lang="en-US"/>
                        </a:p>
                      </a:txBody>
                      <a:tcPr>
                        <a:blipFill>
                          <a:blip r:embed="rId3"/>
                          <a:stretch>
                            <a:fillRect l="-43548" t="-206557" r="-72419" b="-126230"/>
                          </a:stretch>
                        </a:blipFill>
                      </a:tcPr>
                    </a:tc>
                    <a:tc>
                      <a:txBody>
                        <a:bodyPr/>
                        <a:lstStyle/>
                        <a:p>
                          <a:endParaRPr lang="en-US"/>
                        </a:p>
                      </a:txBody>
                      <a:tcPr>
                        <a:blipFill>
                          <a:blip r:embed="rId3"/>
                          <a:stretch>
                            <a:fillRect l="-200000" t="-206557" r="-899" b="-126230"/>
                          </a:stretch>
                        </a:blipFill>
                      </a:tcPr>
                    </a:tc>
                    <a:extLst>
                      <a:ext uri="{0D108BD9-81ED-4DB2-BD59-A6C34878D82A}">
                        <a16:rowId xmlns:a16="http://schemas.microsoft.com/office/drawing/2014/main" val="1103907460"/>
                      </a:ext>
                    </a:extLst>
                  </a:tr>
                  <a:tr h="370840">
                    <a:tc>
                      <a:txBody>
                        <a:bodyPr/>
                        <a:lstStyle/>
                        <a:p>
                          <a:r>
                            <a:rPr lang="en-US" dirty="0"/>
                            <a:t>INT8</a:t>
                          </a:r>
                        </a:p>
                      </a:txBody>
                      <a:tcPr/>
                    </a:tc>
                    <a:tc>
                      <a:txBody>
                        <a:bodyPr/>
                        <a:lstStyle/>
                        <a:p>
                          <a:endParaRPr lang="en-US"/>
                        </a:p>
                      </a:txBody>
                      <a:tcPr>
                        <a:blipFill>
                          <a:blip r:embed="rId3"/>
                          <a:stretch>
                            <a:fillRect l="-43548" t="-306557" r="-72419" b="-26230"/>
                          </a:stretch>
                        </a:blipFill>
                      </a:tcPr>
                    </a:tc>
                    <a:tc>
                      <a:txBody>
                        <a:bodyPr/>
                        <a:lstStyle/>
                        <a:p>
                          <a:endParaRPr lang="en-US"/>
                        </a:p>
                      </a:txBody>
                      <a:tcPr>
                        <a:blipFill>
                          <a:blip r:embed="rId3"/>
                          <a:stretch>
                            <a:fillRect l="-200000" t="-306557" r="-899" b="-26230"/>
                          </a:stretch>
                        </a:blipFill>
                      </a:tcPr>
                    </a:tc>
                    <a:extLst>
                      <a:ext uri="{0D108BD9-81ED-4DB2-BD59-A6C34878D82A}">
                        <a16:rowId xmlns:a16="http://schemas.microsoft.com/office/drawing/2014/main" val="361993132"/>
                      </a:ext>
                    </a:extLst>
                  </a:tr>
                </a:tbl>
              </a:graphicData>
            </a:graphic>
          </p:graphicFrame>
        </mc:Fallback>
      </mc:AlternateContent>
    </p:spTree>
    <p:extLst>
      <p:ext uri="{BB962C8B-B14F-4D97-AF65-F5344CB8AC3E}">
        <p14:creationId xmlns:p14="http://schemas.microsoft.com/office/powerpoint/2010/main" val="34368189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主要内容</a:t>
            </a:r>
            <a:endParaRPr lang="en-US" dirty="0"/>
          </a:p>
        </p:txBody>
      </p:sp>
      <p:sp>
        <p:nvSpPr>
          <p:cNvPr id="6" name="Text Placeholder 5"/>
          <p:cNvSpPr>
            <a:spLocks noGrp="1"/>
          </p:cNvSpPr>
          <p:nvPr>
            <p:ph type="body" sz="quarter" idx="10"/>
          </p:nvPr>
        </p:nvSpPr>
        <p:spPr>
          <a:xfrm>
            <a:off x="586390" y="1434370"/>
            <a:ext cx="11018520" cy="3828740"/>
          </a:xfrm>
        </p:spPr>
        <p:txBody>
          <a:bodyPr/>
          <a:lstStyle/>
          <a:p>
            <a:pPr marL="457200" indent="-457200">
              <a:buFont typeface="Arial" panose="020B0604020202020204" pitchFamily="34" charset="0"/>
              <a:buChar char="•"/>
            </a:pPr>
            <a:r>
              <a:rPr lang="zh-CN" altLang="en-US" dirty="0"/>
              <a:t>推理</a:t>
            </a:r>
            <a:r>
              <a:rPr lang="en-US" altLang="zh-CN" dirty="0"/>
              <a:t>(Inference)</a:t>
            </a:r>
            <a:r>
              <a:rPr lang="zh-CN" altLang="en-US" dirty="0"/>
              <a:t>系统简介</a:t>
            </a:r>
            <a:endParaRPr lang="en-US" altLang="zh-CN" dirty="0"/>
          </a:p>
          <a:p>
            <a:pPr marL="457200" indent="-457200">
              <a:buFont typeface="Arial" panose="020B0604020202020204" pitchFamily="34" charset="0"/>
              <a:buChar char="•"/>
            </a:pPr>
            <a:r>
              <a:rPr lang="zh-CN" altLang="en-US" dirty="0"/>
              <a:t>推理系统设计与优化</a:t>
            </a:r>
            <a:endParaRPr lang="en-US" altLang="zh-CN" dirty="0"/>
          </a:p>
          <a:p>
            <a:pPr marL="685800" lvl="1" indent="-457200">
              <a:buFont typeface="Arial" panose="020B0604020202020204" pitchFamily="34" charset="0"/>
              <a:buChar char="•"/>
            </a:pPr>
            <a:r>
              <a:rPr lang="zh-CN" altLang="en-US" dirty="0"/>
              <a:t>延迟</a:t>
            </a:r>
            <a:r>
              <a:rPr lang="en-US" altLang="zh-CN" dirty="0"/>
              <a:t>(</a:t>
            </a:r>
            <a:r>
              <a:rPr lang="en-US" dirty="0"/>
              <a:t>Latency) </a:t>
            </a:r>
          </a:p>
          <a:p>
            <a:pPr marL="685800" lvl="1" indent="-457200">
              <a:buFont typeface="Arial" panose="020B0604020202020204" pitchFamily="34" charset="0"/>
              <a:buChar char="•"/>
            </a:pPr>
            <a:r>
              <a:rPr lang="zh-CN" altLang="en-US" dirty="0"/>
              <a:t>吞吐</a:t>
            </a:r>
            <a:r>
              <a:rPr lang="en-US" altLang="zh-CN" dirty="0"/>
              <a:t>(</a:t>
            </a:r>
            <a:r>
              <a:rPr lang="en-US" dirty="0"/>
              <a:t>Throughput)</a:t>
            </a:r>
          </a:p>
          <a:p>
            <a:pPr marL="685800" lvl="1" indent="-457200">
              <a:buFont typeface="Arial" panose="020B0604020202020204" pitchFamily="34" charset="0"/>
              <a:buChar char="•"/>
            </a:pPr>
            <a:r>
              <a:rPr lang="zh-CN" altLang="en-US" dirty="0"/>
              <a:t>效率</a:t>
            </a:r>
            <a:r>
              <a:rPr lang="en-US" altLang="zh-CN" dirty="0"/>
              <a:t>(</a:t>
            </a:r>
            <a:r>
              <a:rPr lang="en-US" dirty="0"/>
              <a:t>Efficiency)</a:t>
            </a:r>
          </a:p>
          <a:p>
            <a:pPr marL="457200" indent="-457200">
              <a:buFont typeface="Arial" panose="020B0604020202020204" pitchFamily="34" charset="0"/>
              <a:buChar char="•"/>
            </a:pPr>
            <a:r>
              <a:rPr lang="zh-CN" altLang="en-US" dirty="0"/>
              <a:t>部署</a:t>
            </a:r>
            <a:r>
              <a:rPr lang="en-US" altLang="zh-CN" dirty="0"/>
              <a:t>(</a:t>
            </a:r>
            <a:r>
              <a:rPr lang="en-US" dirty="0"/>
              <a:t>Deployment)</a:t>
            </a:r>
          </a:p>
          <a:p>
            <a:pPr marL="685800" lvl="1" indent="-457200">
              <a:buFont typeface="Arial" panose="020B0604020202020204" pitchFamily="34" charset="0"/>
              <a:buChar char="•"/>
            </a:pPr>
            <a:r>
              <a:rPr lang="zh-CN" altLang="en-US" dirty="0"/>
              <a:t>扩展性</a:t>
            </a:r>
            <a:r>
              <a:rPr lang="en-US" altLang="zh-CN" dirty="0"/>
              <a:t>(Scalability)</a:t>
            </a:r>
          </a:p>
          <a:p>
            <a:pPr marL="685800" lvl="1" indent="-457200">
              <a:buFont typeface="Arial" panose="020B0604020202020204" pitchFamily="34" charset="0"/>
              <a:buChar char="•"/>
            </a:pPr>
            <a:r>
              <a:rPr lang="zh-CN" altLang="en-US" dirty="0"/>
              <a:t>灵活性</a:t>
            </a:r>
            <a:r>
              <a:rPr lang="en-US" altLang="zh-CN" dirty="0"/>
              <a:t>(</a:t>
            </a:r>
            <a:r>
              <a:rPr lang="en-US" dirty="0"/>
              <a:t>Flexibility)</a:t>
            </a: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415372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4D62-7206-42E8-B8D7-FFACA62BAC10}"/>
              </a:ext>
            </a:extLst>
          </p:cNvPr>
          <p:cNvSpPr>
            <a:spLocks noGrp="1"/>
          </p:cNvSpPr>
          <p:nvPr>
            <p:ph type="title"/>
          </p:nvPr>
        </p:nvSpPr>
        <p:spPr/>
        <p:txBody>
          <a:bodyPr/>
          <a:lstStyle/>
          <a:p>
            <a:r>
              <a:rPr lang="zh-CN" altLang="en-US" dirty="0"/>
              <a:t>精度校准</a:t>
            </a:r>
            <a:r>
              <a:rPr lang="en-US" altLang="zh-CN" dirty="0"/>
              <a:t>(Precision Calibration)</a:t>
            </a:r>
            <a:endParaRPr lang="en-US" dirty="0"/>
          </a:p>
        </p:txBody>
      </p:sp>
      <p:sp>
        <p:nvSpPr>
          <p:cNvPr id="3" name="Text Placeholder 2">
            <a:extLst>
              <a:ext uri="{FF2B5EF4-FFF2-40B4-BE49-F238E27FC236}">
                <a16:creationId xmlns:a16="http://schemas.microsoft.com/office/drawing/2014/main" id="{89310341-3287-4E92-8B3D-D4722D8B2F94}"/>
              </a:ext>
            </a:extLst>
          </p:cNvPr>
          <p:cNvSpPr>
            <a:spLocks noGrp="1"/>
          </p:cNvSpPr>
          <p:nvPr>
            <p:ph type="body" sz="quarter" idx="10"/>
          </p:nvPr>
        </p:nvSpPr>
        <p:spPr>
          <a:xfrm>
            <a:off x="586391" y="1434370"/>
            <a:ext cx="6266354" cy="5127808"/>
          </a:xfrm>
        </p:spPr>
        <p:txBody>
          <a:bodyPr/>
          <a:lstStyle/>
          <a:p>
            <a:pPr marL="457200" indent="-457200">
              <a:buFont typeface="Arial" panose="020B0604020202020204" pitchFamily="34" charset="0"/>
              <a:buChar char="•"/>
            </a:pPr>
            <a:r>
              <a:rPr lang="en-US" dirty="0"/>
              <a:t>INT8</a:t>
            </a:r>
            <a:r>
              <a:rPr lang="zh-CN" altLang="en-US" dirty="0"/>
              <a:t>编码</a:t>
            </a:r>
            <a:r>
              <a:rPr lang="en-US" altLang="zh-CN" dirty="0"/>
              <a:t>FP32</a:t>
            </a:r>
            <a:r>
              <a:rPr lang="zh-CN" altLang="en-US" dirty="0"/>
              <a:t>同样信息</a:t>
            </a:r>
            <a:r>
              <a:rPr lang="en-US" altLang="zh-CN" dirty="0"/>
              <a:t>:</a:t>
            </a:r>
          </a:p>
          <a:p>
            <a:pPr marL="685800" lvl="1" indent="-457200">
              <a:buFont typeface="Arial" panose="020B0604020202020204" pitchFamily="34" charset="0"/>
              <a:buChar char="•"/>
            </a:pPr>
            <a:r>
              <a:rPr lang="en-US" dirty="0"/>
              <a:t>Tensor Values = FP32 scale factor * int8 array</a:t>
            </a:r>
          </a:p>
          <a:p>
            <a:pPr marL="685800" lvl="1" indent="-457200">
              <a:buFont typeface="Arial" panose="020B0604020202020204" pitchFamily="34" charset="0"/>
              <a:buChar char="•"/>
            </a:pPr>
            <a:r>
              <a:rPr lang="zh-CN" altLang="en-US" dirty="0"/>
              <a:t>添加饱和阈值准确度损失更低</a:t>
            </a:r>
            <a:r>
              <a:rPr lang="en-US" dirty="0"/>
              <a:t> </a:t>
            </a:r>
            <a:endParaRPr lang="en-US" altLang="zh-CN" dirty="0"/>
          </a:p>
          <a:p>
            <a:pPr marL="457200" indent="-457200">
              <a:buFont typeface="Arial" panose="020B0604020202020204" pitchFamily="34" charset="0"/>
              <a:buChar char="•"/>
            </a:pPr>
            <a:r>
              <a:rPr lang="zh-CN" altLang="en-US" dirty="0"/>
              <a:t>目标：最小化信息损失</a:t>
            </a:r>
            <a:endParaRPr lang="en-US" altLang="zh-CN" dirty="0"/>
          </a:p>
          <a:p>
            <a:pPr marL="457200" indent="-457200">
              <a:buFont typeface="Arial" panose="020B0604020202020204" pitchFamily="34" charset="0"/>
              <a:buChar char="•"/>
            </a:pPr>
            <a:r>
              <a:rPr lang="en-US" altLang="zh-CN" dirty="0"/>
              <a:t>KL</a:t>
            </a:r>
            <a:r>
              <a:rPr lang="zh-CN" altLang="en-US" dirty="0"/>
              <a:t>散度度量</a:t>
            </a:r>
            <a:endParaRPr lang="en-US" altLang="zh-CN" dirty="0"/>
          </a:p>
          <a:p>
            <a:pPr marL="685800" lvl="1" indent="-457200">
              <a:buFont typeface="Arial" panose="020B0604020202020204" pitchFamily="34" charset="0"/>
              <a:buChar char="•"/>
            </a:pPr>
            <a:r>
              <a:rPr lang="en-US" dirty="0"/>
              <a:t>P, Q - two discrete probability distributions.</a:t>
            </a:r>
          </a:p>
          <a:p>
            <a:pPr marL="685800" lvl="1" indent="-457200">
              <a:buFont typeface="Arial" panose="020B0604020202020204" pitchFamily="34" charset="0"/>
              <a:buChar char="•"/>
            </a:pPr>
            <a:r>
              <a:rPr lang="en-US" dirty="0" err="1"/>
              <a:t>KL_divergence</a:t>
            </a:r>
            <a:r>
              <a:rPr lang="en-US" dirty="0"/>
              <a:t>(P,Q):= SUM(P[</a:t>
            </a:r>
            <a:r>
              <a:rPr lang="en-US" dirty="0" err="1"/>
              <a:t>i</a:t>
            </a:r>
            <a:r>
              <a:rPr lang="en-US" dirty="0"/>
              <a:t>] * log(P[</a:t>
            </a:r>
            <a:r>
              <a:rPr lang="en-US" dirty="0" err="1"/>
              <a:t>i</a:t>
            </a:r>
            <a:r>
              <a:rPr lang="en-US" dirty="0"/>
              <a:t>] / Q[</a:t>
            </a:r>
            <a:r>
              <a:rPr lang="en-US" dirty="0" err="1"/>
              <a:t>i</a:t>
            </a:r>
            <a:r>
              <a:rPr lang="en-US" dirty="0"/>
              <a:t>] ), </a:t>
            </a:r>
            <a:r>
              <a:rPr lang="en-US" dirty="0" err="1"/>
              <a:t>i</a:t>
            </a:r>
            <a:r>
              <a:rPr lang="en-US" dirty="0"/>
              <a:t>)</a:t>
            </a:r>
            <a:endParaRPr lang="en-US" altLang="zh-CN" dirty="0"/>
          </a:p>
          <a:p>
            <a:pPr marL="457200" indent="-457200">
              <a:buFont typeface="Arial" panose="020B0604020202020204" pitchFamily="34" charset="0"/>
              <a:buChar char="•"/>
            </a:pPr>
            <a:r>
              <a:rPr lang="zh-CN" altLang="en-US" dirty="0"/>
              <a:t>策略：</a:t>
            </a:r>
            <a:endParaRPr lang="en-US" altLang="zh-CN" dirty="0"/>
          </a:p>
          <a:p>
            <a:pPr marL="685800" lvl="1" indent="-457200">
              <a:buFont typeface="Arial" panose="020B0604020202020204" pitchFamily="34" charset="0"/>
              <a:buChar char="•"/>
            </a:pPr>
            <a:r>
              <a:rPr lang="zh-CN" altLang="en-US" dirty="0"/>
              <a:t>校准数据集运行</a:t>
            </a:r>
            <a:r>
              <a:rPr lang="en-US" altLang="zh-CN" dirty="0"/>
              <a:t>FP32</a:t>
            </a:r>
            <a:r>
              <a:rPr lang="zh-CN" altLang="en-US" dirty="0"/>
              <a:t>推理</a:t>
            </a:r>
            <a:endParaRPr lang="en-US" altLang="zh-CN" dirty="0"/>
          </a:p>
          <a:p>
            <a:pPr marL="685800" lvl="1" indent="-457200">
              <a:buFont typeface="Arial" panose="020B0604020202020204" pitchFamily="34" charset="0"/>
              <a:buChar char="•"/>
            </a:pPr>
            <a:r>
              <a:rPr lang="zh-CN" altLang="en-US" dirty="0"/>
              <a:t>对每层数据收集激活输出直方图</a:t>
            </a:r>
            <a:endParaRPr lang="en-US" altLang="zh-CN" dirty="0"/>
          </a:p>
          <a:p>
            <a:pPr marL="685800" lvl="1" indent="-457200">
              <a:buFont typeface="Arial" panose="020B0604020202020204" pitchFamily="34" charset="0"/>
              <a:buChar char="•"/>
            </a:pPr>
            <a:r>
              <a:rPr lang="zh-CN" altLang="en-US" dirty="0"/>
              <a:t>生成使用不同饱和阈值产生的量化输出分布</a:t>
            </a:r>
            <a:endParaRPr lang="en-US" altLang="zh-CN" dirty="0"/>
          </a:p>
          <a:p>
            <a:pPr marL="685800" lvl="1" indent="-457200">
              <a:buFont typeface="Arial" panose="020B0604020202020204" pitchFamily="34" charset="0"/>
              <a:buChar char="•"/>
            </a:pPr>
            <a:r>
              <a:rPr lang="zh-CN" altLang="en-US" dirty="0"/>
              <a:t>选择最小化激活输出分布与量化后的激活输出分布之间</a:t>
            </a:r>
            <a:r>
              <a:rPr lang="en-US" altLang="zh-CN" dirty="0"/>
              <a:t>KL</a:t>
            </a:r>
            <a:r>
              <a:rPr lang="zh-CN" altLang="en-US" dirty="0"/>
              <a:t>散度阈值</a:t>
            </a:r>
            <a:endParaRPr lang="en-US" altLang="zh-CN" dirty="0"/>
          </a:p>
          <a:p>
            <a:pPr marL="685800" lvl="1" indent="-457200">
              <a:buFont typeface="Arial" panose="020B0604020202020204" pitchFamily="34" charset="0"/>
              <a:buChar char="•"/>
            </a:pPr>
            <a:endParaRPr lang="en-US" altLang="zh-CN" dirty="0"/>
          </a:p>
          <a:p>
            <a:pPr marL="685800" lvl="1" indent="-457200">
              <a:buFont typeface="Arial" panose="020B0604020202020204" pitchFamily="34" charset="0"/>
              <a:buChar char="•"/>
            </a:pPr>
            <a:endParaRPr lang="en-US" dirty="0"/>
          </a:p>
        </p:txBody>
      </p:sp>
      <p:sp>
        <p:nvSpPr>
          <p:cNvPr id="4" name="Rectangle 3">
            <a:extLst>
              <a:ext uri="{FF2B5EF4-FFF2-40B4-BE49-F238E27FC236}">
                <a16:creationId xmlns:a16="http://schemas.microsoft.com/office/drawing/2014/main" id="{3206F621-8E1D-45BD-A665-0E085195749B}"/>
              </a:ext>
            </a:extLst>
          </p:cNvPr>
          <p:cNvSpPr/>
          <p:nvPr/>
        </p:nvSpPr>
        <p:spPr>
          <a:xfrm>
            <a:off x="8656135" y="6454333"/>
            <a:ext cx="2494786" cy="307777"/>
          </a:xfrm>
          <a:prstGeom prst="rect">
            <a:avLst/>
          </a:prstGeom>
        </p:spPr>
        <p:txBody>
          <a:bodyPr wrap="none">
            <a:spAutoFit/>
          </a:bodyPr>
          <a:lstStyle/>
          <a:p>
            <a:r>
              <a:rPr lang="en-US" sz="1400" dirty="0"/>
              <a:t>8-bit Inference with </a:t>
            </a:r>
            <a:r>
              <a:rPr lang="en-US" sz="1400" dirty="0" err="1"/>
              <a:t>TensorRT</a:t>
            </a:r>
            <a:endParaRPr lang="en-US" sz="1400" dirty="0"/>
          </a:p>
        </p:txBody>
      </p:sp>
      <p:grpSp>
        <p:nvGrpSpPr>
          <p:cNvPr id="42" name="Group 41">
            <a:extLst>
              <a:ext uri="{FF2B5EF4-FFF2-40B4-BE49-F238E27FC236}">
                <a16:creationId xmlns:a16="http://schemas.microsoft.com/office/drawing/2014/main" id="{3DEBB797-FA84-45A1-AEAA-D0FFF78B9AA3}"/>
              </a:ext>
            </a:extLst>
          </p:cNvPr>
          <p:cNvGrpSpPr/>
          <p:nvPr/>
        </p:nvGrpSpPr>
        <p:grpSpPr>
          <a:xfrm>
            <a:off x="7624111" y="1565365"/>
            <a:ext cx="3915724" cy="1737466"/>
            <a:chOff x="7621925" y="1117690"/>
            <a:chExt cx="3915724" cy="1737466"/>
          </a:xfrm>
        </p:grpSpPr>
        <p:cxnSp>
          <p:nvCxnSpPr>
            <p:cNvPr id="8" name="Straight Connector 7">
              <a:extLst>
                <a:ext uri="{FF2B5EF4-FFF2-40B4-BE49-F238E27FC236}">
                  <a16:creationId xmlns:a16="http://schemas.microsoft.com/office/drawing/2014/main" id="{7D07BC85-E561-4AC2-A0BF-07941DBC95AC}"/>
                </a:ext>
              </a:extLst>
            </p:cNvPr>
            <p:cNvCxnSpPr>
              <a:cxnSpLocks/>
            </p:cNvCxnSpPr>
            <p:nvPr/>
          </p:nvCxnSpPr>
          <p:spPr>
            <a:xfrm flipV="1">
              <a:off x="8010525" y="1501151"/>
              <a:ext cx="3362325" cy="3799"/>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Star: 4 Points 9">
              <a:extLst>
                <a:ext uri="{FF2B5EF4-FFF2-40B4-BE49-F238E27FC236}">
                  <a16:creationId xmlns:a16="http://schemas.microsoft.com/office/drawing/2014/main" id="{9CA53F4F-53F5-4CF8-9CD3-B74887812B2E}"/>
                </a:ext>
              </a:extLst>
            </p:cNvPr>
            <p:cNvSpPr/>
            <p:nvPr/>
          </p:nvSpPr>
          <p:spPr bwMode="auto">
            <a:xfrm rot="2677792">
              <a:off x="8096251" y="1399191"/>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Star: 4 Points 10">
              <a:extLst>
                <a:ext uri="{FF2B5EF4-FFF2-40B4-BE49-F238E27FC236}">
                  <a16:creationId xmlns:a16="http://schemas.microsoft.com/office/drawing/2014/main" id="{41A7E7B9-C2EF-41A7-A930-2ADBD785D4F3}"/>
                </a:ext>
              </a:extLst>
            </p:cNvPr>
            <p:cNvSpPr/>
            <p:nvPr/>
          </p:nvSpPr>
          <p:spPr bwMode="auto">
            <a:xfrm rot="2677792">
              <a:off x="8329614" y="1406145"/>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Star: 4 Points 11">
              <a:extLst>
                <a:ext uri="{FF2B5EF4-FFF2-40B4-BE49-F238E27FC236}">
                  <a16:creationId xmlns:a16="http://schemas.microsoft.com/office/drawing/2014/main" id="{5500F5A1-5342-4832-9CB5-154025231547}"/>
                </a:ext>
              </a:extLst>
            </p:cNvPr>
            <p:cNvSpPr/>
            <p:nvPr/>
          </p:nvSpPr>
          <p:spPr bwMode="auto">
            <a:xfrm rot="2677792">
              <a:off x="9430729" y="1399191"/>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Star: 4 Points 12">
              <a:extLst>
                <a:ext uri="{FF2B5EF4-FFF2-40B4-BE49-F238E27FC236}">
                  <a16:creationId xmlns:a16="http://schemas.microsoft.com/office/drawing/2014/main" id="{7594B864-C3B4-496D-8891-208D34E3C35A}"/>
                </a:ext>
              </a:extLst>
            </p:cNvPr>
            <p:cNvSpPr/>
            <p:nvPr/>
          </p:nvSpPr>
          <p:spPr bwMode="auto">
            <a:xfrm rot="2677792">
              <a:off x="10197984" y="1417023"/>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Star: 4 Points 13">
              <a:extLst>
                <a:ext uri="{FF2B5EF4-FFF2-40B4-BE49-F238E27FC236}">
                  <a16:creationId xmlns:a16="http://schemas.microsoft.com/office/drawing/2014/main" id="{79C242FF-DB00-4A45-82A6-09F4792AC294}"/>
                </a:ext>
              </a:extLst>
            </p:cNvPr>
            <p:cNvSpPr/>
            <p:nvPr/>
          </p:nvSpPr>
          <p:spPr bwMode="auto">
            <a:xfrm rot="2677792">
              <a:off x="10705615" y="1417024"/>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CBFCD646-DF3A-49DC-B242-13E22B65B50F}"/>
                </a:ext>
              </a:extLst>
            </p:cNvPr>
            <p:cNvCxnSpPr>
              <a:cxnSpLocks/>
            </p:cNvCxnSpPr>
            <p:nvPr/>
          </p:nvCxnSpPr>
          <p:spPr>
            <a:xfrm flipV="1">
              <a:off x="8053007" y="2481062"/>
              <a:ext cx="3319843" cy="3799"/>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Star: 4 Points 15">
              <a:extLst>
                <a:ext uri="{FF2B5EF4-FFF2-40B4-BE49-F238E27FC236}">
                  <a16:creationId xmlns:a16="http://schemas.microsoft.com/office/drawing/2014/main" id="{412D321B-DFFE-41C9-9242-FAE5D944574C}"/>
                </a:ext>
              </a:extLst>
            </p:cNvPr>
            <p:cNvSpPr/>
            <p:nvPr/>
          </p:nvSpPr>
          <p:spPr bwMode="auto">
            <a:xfrm rot="2677792">
              <a:off x="8903600" y="2382901"/>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Star: 4 Points 16">
              <a:extLst>
                <a:ext uri="{FF2B5EF4-FFF2-40B4-BE49-F238E27FC236}">
                  <a16:creationId xmlns:a16="http://schemas.microsoft.com/office/drawing/2014/main" id="{F22B3EE9-E739-4E7E-900F-3FB0991C0086}"/>
                </a:ext>
              </a:extLst>
            </p:cNvPr>
            <p:cNvSpPr/>
            <p:nvPr/>
          </p:nvSpPr>
          <p:spPr bwMode="auto">
            <a:xfrm rot="2677792">
              <a:off x="9195902" y="2395580"/>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Star: 4 Points 17">
              <a:extLst>
                <a:ext uri="{FF2B5EF4-FFF2-40B4-BE49-F238E27FC236}">
                  <a16:creationId xmlns:a16="http://schemas.microsoft.com/office/drawing/2014/main" id="{3D8CE981-2DA9-4E63-A722-5941DCF4DF1E}"/>
                </a:ext>
              </a:extLst>
            </p:cNvPr>
            <p:cNvSpPr/>
            <p:nvPr/>
          </p:nvSpPr>
          <p:spPr bwMode="auto">
            <a:xfrm rot="2677792">
              <a:off x="9473211" y="2379102"/>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Star: 4 Points 18">
              <a:extLst>
                <a:ext uri="{FF2B5EF4-FFF2-40B4-BE49-F238E27FC236}">
                  <a16:creationId xmlns:a16="http://schemas.microsoft.com/office/drawing/2014/main" id="{447954A2-826B-427A-ADD8-0D74C116230C}"/>
                </a:ext>
              </a:extLst>
            </p:cNvPr>
            <p:cNvSpPr/>
            <p:nvPr/>
          </p:nvSpPr>
          <p:spPr bwMode="auto">
            <a:xfrm rot="2677792">
              <a:off x="9756373" y="2395580"/>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Star: 4 Points 19">
              <a:extLst>
                <a:ext uri="{FF2B5EF4-FFF2-40B4-BE49-F238E27FC236}">
                  <a16:creationId xmlns:a16="http://schemas.microsoft.com/office/drawing/2014/main" id="{1B240B3F-751A-4AE3-B5F1-71E009431CEB}"/>
                </a:ext>
              </a:extLst>
            </p:cNvPr>
            <p:cNvSpPr/>
            <p:nvPr/>
          </p:nvSpPr>
          <p:spPr bwMode="auto">
            <a:xfrm rot="2677792">
              <a:off x="10116330" y="2412111"/>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F694B46E-FF6A-4061-AEE1-E7377C54B86B}"/>
                </a:ext>
              </a:extLst>
            </p:cNvPr>
            <p:cNvCxnSpPr/>
            <p:nvPr/>
          </p:nvCxnSpPr>
          <p:spPr>
            <a:xfrm>
              <a:off x="8053007" y="1518983"/>
              <a:ext cx="709993" cy="9620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AD41643-12FF-4857-80EC-02F14E4797A0}"/>
                </a:ext>
              </a:extLst>
            </p:cNvPr>
            <p:cNvCxnSpPr>
              <a:cxnSpLocks/>
            </p:cNvCxnSpPr>
            <p:nvPr/>
          </p:nvCxnSpPr>
          <p:spPr>
            <a:xfrm flipH="1">
              <a:off x="10401554" y="1537959"/>
              <a:ext cx="971296" cy="95958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7FFAB38-38F6-4DDB-997F-233B6A4A97CE}"/>
                </a:ext>
              </a:extLst>
            </p:cNvPr>
            <p:cNvSpPr/>
            <p:nvPr/>
          </p:nvSpPr>
          <p:spPr>
            <a:xfrm>
              <a:off x="8505636" y="2547379"/>
              <a:ext cx="51328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-127</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B0BD99F2-75B1-406A-BED7-519D3D755770}"/>
                </a:ext>
              </a:extLst>
            </p:cNvPr>
            <p:cNvSpPr/>
            <p:nvPr/>
          </p:nvSpPr>
          <p:spPr>
            <a:xfrm>
              <a:off x="10172163" y="2547378"/>
              <a:ext cx="45878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127</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7D69A953-B7E3-4025-9474-43FAE7C8AAA8}"/>
                </a:ext>
              </a:extLst>
            </p:cNvPr>
            <p:cNvSpPr/>
            <p:nvPr/>
          </p:nvSpPr>
          <p:spPr>
            <a:xfrm>
              <a:off x="9331485" y="2547379"/>
              <a:ext cx="27603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0</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58CF97D4-7AD3-48C5-8F60-6B6E9D67D913}"/>
                </a:ext>
              </a:extLst>
            </p:cNvPr>
            <p:cNvSpPr/>
            <p:nvPr/>
          </p:nvSpPr>
          <p:spPr>
            <a:xfrm>
              <a:off x="7621925" y="1131305"/>
              <a:ext cx="71199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-|max|</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E24EDB96-7821-4ECA-958C-1D721127C3E1}"/>
                </a:ext>
              </a:extLst>
            </p:cNvPr>
            <p:cNvSpPr/>
            <p:nvPr/>
          </p:nvSpPr>
          <p:spPr>
            <a:xfrm>
              <a:off x="10790393" y="1139570"/>
              <a:ext cx="7472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Calibri" panose="020F0502020204030204"/>
                </a:rPr>
                <a:t>+</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|max|</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6832F84-AB2D-4DDA-AB81-67C53695735A}"/>
                </a:ext>
              </a:extLst>
            </p:cNvPr>
            <p:cNvSpPr/>
            <p:nvPr/>
          </p:nvSpPr>
          <p:spPr>
            <a:xfrm>
              <a:off x="9323180" y="1117690"/>
              <a:ext cx="27603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0</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 name="Group 42">
            <a:extLst>
              <a:ext uri="{FF2B5EF4-FFF2-40B4-BE49-F238E27FC236}">
                <a16:creationId xmlns:a16="http://schemas.microsoft.com/office/drawing/2014/main" id="{65EA2859-1BCD-4D8B-8FCD-07B48A0601FB}"/>
              </a:ext>
            </a:extLst>
          </p:cNvPr>
          <p:cNvGrpSpPr/>
          <p:nvPr/>
        </p:nvGrpSpPr>
        <p:grpSpPr>
          <a:xfrm>
            <a:off x="7651847" y="4004603"/>
            <a:ext cx="3915724" cy="1737466"/>
            <a:chOff x="7621925" y="1117690"/>
            <a:chExt cx="3915724" cy="1737466"/>
          </a:xfrm>
        </p:grpSpPr>
        <p:cxnSp>
          <p:nvCxnSpPr>
            <p:cNvPr id="44" name="Straight Connector 43">
              <a:extLst>
                <a:ext uri="{FF2B5EF4-FFF2-40B4-BE49-F238E27FC236}">
                  <a16:creationId xmlns:a16="http://schemas.microsoft.com/office/drawing/2014/main" id="{8A78BE61-5FAB-43CA-A28D-4EFA802D7001}"/>
                </a:ext>
              </a:extLst>
            </p:cNvPr>
            <p:cNvCxnSpPr>
              <a:cxnSpLocks/>
            </p:cNvCxnSpPr>
            <p:nvPr/>
          </p:nvCxnSpPr>
          <p:spPr>
            <a:xfrm flipV="1">
              <a:off x="8010525" y="1501151"/>
              <a:ext cx="3362325" cy="3799"/>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Star: 4 Points 44">
              <a:extLst>
                <a:ext uri="{FF2B5EF4-FFF2-40B4-BE49-F238E27FC236}">
                  <a16:creationId xmlns:a16="http://schemas.microsoft.com/office/drawing/2014/main" id="{56B17A4F-F45A-49BE-8020-7D8BC725ABD7}"/>
                </a:ext>
              </a:extLst>
            </p:cNvPr>
            <p:cNvSpPr/>
            <p:nvPr/>
          </p:nvSpPr>
          <p:spPr bwMode="auto">
            <a:xfrm rot="2677792">
              <a:off x="8096251" y="1399191"/>
              <a:ext cx="295275" cy="203920"/>
            </a:xfrm>
            <a:prstGeom prst="star4">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Star: 4 Points 45">
              <a:extLst>
                <a:ext uri="{FF2B5EF4-FFF2-40B4-BE49-F238E27FC236}">
                  <a16:creationId xmlns:a16="http://schemas.microsoft.com/office/drawing/2014/main" id="{36F75F6E-25A2-4F50-B637-668D22C2BF52}"/>
                </a:ext>
              </a:extLst>
            </p:cNvPr>
            <p:cNvSpPr/>
            <p:nvPr/>
          </p:nvSpPr>
          <p:spPr bwMode="auto">
            <a:xfrm rot="2677792">
              <a:off x="8329614" y="1406145"/>
              <a:ext cx="295275" cy="203920"/>
            </a:xfrm>
            <a:prstGeom prst="star4">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cs typeface="Segoe UI" pitchFamily="34" charset="0"/>
              </a:endParaRPr>
            </a:p>
          </p:txBody>
        </p:sp>
        <p:sp>
          <p:nvSpPr>
            <p:cNvPr id="47" name="Star: 4 Points 46">
              <a:extLst>
                <a:ext uri="{FF2B5EF4-FFF2-40B4-BE49-F238E27FC236}">
                  <a16:creationId xmlns:a16="http://schemas.microsoft.com/office/drawing/2014/main" id="{E7253F71-07F0-42DA-8F68-429E360720EC}"/>
                </a:ext>
              </a:extLst>
            </p:cNvPr>
            <p:cNvSpPr/>
            <p:nvPr/>
          </p:nvSpPr>
          <p:spPr bwMode="auto">
            <a:xfrm rot="2677792">
              <a:off x="9430729" y="1399191"/>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Star: 4 Points 47">
              <a:extLst>
                <a:ext uri="{FF2B5EF4-FFF2-40B4-BE49-F238E27FC236}">
                  <a16:creationId xmlns:a16="http://schemas.microsoft.com/office/drawing/2014/main" id="{FF6CBD6C-45EE-4C87-8033-96D757860CAD}"/>
                </a:ext>
              </a:extLst>
            </p:cNvPr>
            <p:cNvSpPr/>
            <p:nvPr/>
          </p:nvSpPr>
          <p:spPr bwMode="auto">
            <a:xfrm rot="2677792">
              <a:off x="10197984" y="1417023"/>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Star: 4 Points 48">
              <a:extLst>
                <a:ext uri="{FF2B5EF4-FFF2-40B4-BE49-F238E27FC236}">
                  <a16:creationId xmlns:a16="http://schemas.microsoft.com/office/drawing/2014/main" id="{110A71C6-103B-478A-AFE2-A277392E8330}"/>
                </a:ext>
              </a:extLst>
            </p:cNvPr>
            <p:cNvSpPr/>
            <p:nvPr/>
          </p:nvSpPr>
          <p:spPr bwMode="auto">
            <a:xfrm rot="2677792">
              <a:off x="10705615" y="1417024"/>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F9ECFF5D-FB8B-40F8-96FE-E318912B70AA}"/>
                </a:ext>
              </a:extLst>
            </p:cNvPr>
            <p:cNvCxnSpPr>
              <a:cxnSpLocks/>
            </p:cNvCxnSpPr>
            <p:nvPr/>
          </p:nvCxnSpPr>
          <p:spPr>
            <a:xfrm flipV="1">
              <a:off x="8053007" y="2481062"/>
              <a:ext cx="3319843" cy="3799"/>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Star: 4 Points 50">
              <a:extLst>
                <a:ext uri="{FF2B5EF4-FFF2-40B4-BE49-F238E27FC236}">
                  <a16:creationId xmlns:a16="http://schemas.microsoft.com/office/drawing/2014/main" id="{11517309-9F33-43D9-A698-9FA94C680B16}"/>
                </a:ext>
              </a:extLst>
            </p:cNvPr>
            <p:cNvSpPr/>
            <p:nvPr/>
          </p:nvSpPr>
          <p:spPr bwMode="auto">
            <a:xfrm rot="2677792">
              <a:off x="8894808" y="2372404"/>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Star: 4 Points 51">
              <a:extLst>
                <a:ext uri="{FF2B5EF4-FFF2-40B4-BE49-F238E27FC236}">
                  <a16:creationId xmlns:a16="http://schemas.microsoft.com/office/drawing/2014/main" id="{DFD18E78-1F7A-42AE-A912-2E5EA21CC70E}"/>
                </a:ext>
              </a:extLst>
            </p:cNvPr>
            <p:cNvSpPr/>
            <p:nvPr/>
          </p:nvSpPr>
          <p:spPr bwMode="auto">
            <a:xfrm rot="2677792">
              <a:off x="9195902" y="2395580"/>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Star: 4 Points 52">
              <a:extLst>
                <a:ext uri="{FF2B5EF4-FFF2-40B4-BE49-F238E27FC236}">
                  <a16:creationId xmlns:a16="http://schemas.microsoft.com/office/drawing/2014/main" id="{86F64473-DBEC-4E02-A7E5-99CE302AC5A3}"/>
                </a:ext>
              </a:extLst>
            </p:cNvPr>
            <p:cNvSpPr/>
            <p:nvPr/>
          </p:nvSpPr>
          <p:spPr bwMode="auto">
            <a:xfrm rot="2677792">
              <a:off x="9473211" y="2379102"/>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Star: 4 Points 53">
              <a:extLst>
                <a:ext uri="{FF2B5EF4-FFF2-40B4-BE49-F238E27FC236}">
                  <a16:creationId xmlns:a16="http://schemas.microsoft.com/office/drawing/2014/main" id="{EEFF1C45-E3D8-494C-AA8F-0CEB90C24DC9}"/>
                </a:ext>
              </a:extLst>
            </p:cNvPr>
            <p:cNvSpPr/>
            <p:nvPr/>
          </p:nvSpPr>
          <p:spPr bwMode="auto">
            <a:xfrm rot="2677792">
              <a:off x="9756373" y="2395580"/>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Star: 4 Points 54">
              <a:extLst>
                <a:ext uri="{FF2B5EF4-FFF2-40B4-BE49-F238E27FC236}">
                  <a16:creationId xmlns:a16="http://schemas.microsoft.com/office/drawing/2014/main" id="{C1F5D303-8306-439D-8B5C-FF33E93F2616}"/>
                </a:ext>
              </a:extLst>
            </p:cNvPr>
            <p:cNvSpPr/>
            <p:nvPr/>
          </p:nvSpPr>
          <p:spPr bwMode="auto">
            <a:xfrm rot="2677792">
              <a:off x="10116330" y="2412111"/>
              <a:ext cx="295275" cy="203920"/>
            </a:xfrm>
            <a:prstGeom prst="star4">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ABC17349-4AEB-490E-BEE4-88DFC605A15A}"/>
                </a:ext>
              </a:extLst>
            </p:cNvPr>
            <p:cNvCxnSpPr>
              <a:cxnSpLocks/>
            </p:cNvCxnSpPr>
            <p:nvPr/>
          </p:nvCxnSpPr>
          <p:spPr>
            <a:xfrm>
              <a:off x="8671529" y="1525276"/>
              <a:ext cx="91471" cy="95578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89DE69A-43AD-4B46-9CBC-2F8E89B3B704}"/>
                </a:ext>
              </a:extLst>
            </p:cNvPr>
            <p:cNvCxnSpPr>
              <a:cxnSpLocks/>
            </p:cNvCxnSpPr>
            <p:nvPr/>
          </p:nvCxnSpPr>
          <p:spPr>
            <a:xfrm flipH="1">
              <a:off x="10401553" y="1530361"/>
              <a:ext cx="583695" cy="9671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0A602546-66D6-462B-9E15-C92810B9FA67}"/>
                </a:ext>
              </a:extLst>
            </p:cNvPr>
            <p:cNvSpPr/>
            <p:nvPr/>
          </p:nvSpPr>
          <p:spPr>
            <a:xfrm>
              <a:off x="8505636" y="2547379"/>
              <a:ext cx="51328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-127</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4DB3EDBB-CD9D-4DBF-8336-B2B84BDFF5DA}"/>
                </a:ext>
              </a:extLst>
            </p:cNvPr>
            <p:cNvSpPr/>
            <p:nvPr/>
          </p:nvSpPr>
          <p:spPr>
            <a:xfrm>
              <a:off x="10172163" y="2547378"/>
              <a:ext cx="45878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127</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BB6F3C88-E1A7-4C49-8BC8-B9DD6B7D8900}"/>
                </a:ext>
              </a:extLst>
            </p:cNvPr>
            <p:cNvSpPr/>
            <p:nvPr/>
          </p:nvSpPr>
          <p:spPr>
            <a:xfrm>
              <a:off x="9331485" y="2547379"/>
              <a:ext cx="27603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0</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9EB27652-3FD0-4E1B-9DBE-81684013463F}"/>
                </a:ext>
              </a:extLst>
            </p:cNvPr>
            <p:cNvSpPr/>
            <p:nvPr/>
          </p:nvSpPr>
          <p:spPr>
            <a:xfrm>
              <a:off x="7621925" y="1131305"/>
              <a:ext cx="71199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-|max|</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FBB3666F-C8BC-4C4E-A1A7-D38590EC7EA9}"/>
                </a:ext>
              </a:extLst>
            </p:cNvPr>
            <p:cNvSpPr/>
            <p:nvPr/>
          </p:nvSpPr>
          <p:spPr>
            <a:xfrm>
              <a:off x="10790393" y="1139570"/>
              <a:ext cx="74725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Calibri" panose="020F0502020204030204"/>
                </a:rPr>
                <a:t>+</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|max|</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874FB8DE-5758-4442-B93C-BD8FB16B4A00}"/>
                </a:ext>
              </a:extLst>
            </p:cNvPr>
            <p:cNvSpPr/>
            <p:nvPr/>
          </p:nvSpPr>
          <p:spPr>
            <a:xfrm>
              <a:off x="9323180" y="1117690"/>
              <a:ext cx="27603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0</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 name="Star: 4 Points 66">
            <a:extLst>
              <a:ext uri="{FF2B5EF4-FFF2-40B4-BE49-F238E27FC236}">
                <a16:creationId xmlns:a16="http://schemas.microsoft.com/office/drawing/2014/main" id="{A679F76D-80EC-4B29-9827-55A7AA0FC2C2}"/>
              </a:ext>
            </a:extLst>
          </p:cNvPr>
          <p:cNvSpPr/>
          <p:nvPr/>
        </p:nvSpPr>
        <p:spPr bwMode="auto">
          <a:xfrm rot="2677792">
            <a:off x="8669186" y="5253892"/>
            <a:ext cx="295275" cy="203920"/>
          </a:xfrm>
          <a:prstGeom prst="star4">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D70B8557-4D02-46CB-9EB2-09E542269FE1}"/>
              </a:ext>
            </a:extLst>
          </p:cNvPr>
          <p:cNvSpPr/>
          <p:nvPr/>
        </p:nvSpPr>
        <p:spPr>
          <a:xfrm>
            <a:off x="8299834" y="1008639"/>
            <a:ext cx="2760038" cy="52322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无饱和，映射</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|max|</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为</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rPr>
              <a:t>127</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有明显准确度损失</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Rectangle 68">
            <a:extLst>
              <a:ext uri="{FF2B5EF4-FFF2-40B4-BE49-F238E27FC236}">
                <a16:creationId xmlns:a16="http://schemas.microsoft.com/office/drawing/2014/main" id="{F959C160-4DEA-4B28-8858-93068FBBCA86}"/>
              </a:ext>
            </a:extLst>
          </p:cNvPr>
          <p:cNvSpPr/>
          <p:nvPr/>
        </p:nvSpPr>
        <p:spPr>
          <a:xfrm>
            <a:off x="8299834" y="5808744"/>
            <a:ext cx="2760038" cy="30777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9C5F96F2-AF52-45AD-87CD-575D4D32AD81}"/>
              </a:ext>
            </a:extLst>
          </p:cNvPr>
          <p:cNvSpPr/>
          <p:nvPr/>
        </p:nvSpPr>
        <p:spPr>
          <a:xfrm>
            <a:off x="8330476" y="5817712"/>
            <a:ext cx="3228393" cy="523220"/>
          </a:xfrm>
          <a:prstGeom prst="rect">
            <a:avLst/>
          </a:prstGeom>
        </p:spPr>
        <p:txBody>
          <a:bodyPr wrap="square">
            <a:spAutoFit/>
          </a:bodyPr>
          <a:lstStyle/>
          <a:p>
            <a:pPr marL="285750" indent="-285750" defTabSz="914400">
              <a:buFont typeface="Arial" panose="020B0604020202020204" pitchFamily="34" charset="0"/>
              <a:buChar char="•"/>
              <a:defRPr/>
            </a:pPr>
            <a:r>
              <a:rPr lang="zh-CN" altLang="en-US" sz="1400" dirty="0">
                <a:solidFill>
                  <a:prstClr val="black"/>
                </a:solidFill>
                <a:latin typeface="Calibri" panose="020F0502020204030204"/>
              </a:rPr>
              <a:t>提升了每层激活输出的准确度</a:t>
            </a: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如何选择最优饱和阈值</a:t>
            </a:r>
            <a:endParaRPr kumimoji="0" lang="en-US" altLang="zh-CN"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25823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模型压缩问题定义</a:t>
            </a:r>
            <a:endParaRPr lang="en-US" dirty="0"/>
          </a:p>
        </p:txBody>
      </p:sp>
      <p:sp>
        <p:nvSpPr>
          <p:cNvPr id="6" name="Text Placeholder 5"/>
          <p:cNvSpPr>
            <a:spLocks noGrp="1"/>
          </p:cNvSpPr>
          <p:nvPr>
            <p:ph type="body" sz="quarter" idx="10"/>
          </p:nvPr>
        </p:nvSpPr>
        <p:spPr>
          <a:xfrm>
            <a:off x="586390" y="1434370"/>
            <a:ext cx="11018520" cy="1686616"/>
          </a:xfrm>
        </p:spPr>
        <p:txBody>
          <a:bodyPr/>
          <a:lstStyle/>
          <a:p>
            <a:pPr marL="457200" indent="-457200">
              <a:buFont typeface="Arial" panose="020B0604020202020204" pitchFamily="34" charset="0"/>
              <a:buChar char="•"/>
            </a:pPr>
            <a:r>
              <a:rPr lang="zh-CN" altLang="en-US" dirty="0"/>
              <a:t>模型压缩的收益：</a:t>
            </a:r>
            <a:endParaRPr lang="en-US" altLang="zh-CN" dirty="0"/>
          </a:p>
          <a:p>
            <a:pPr marL="685800" lvl="1" indent="-457200">
              <a:buFont typeface="Arial" panose="020B0604020202020204" pitchFamily="34" charset="0"/>
              <a:buChar char="•"/>
            </a:pPr>
            <a:r>
              <a:rPr lang="zh-CN" altLang="en-US" dirty="0"/>
              <a:t>减少浮点运算量，降低延迟</a:t>
            </a:r>
            <a:endParaRPr lang="en-US" altLang="zh-CN" dirty="0"/>
          </a:p>
          <a:p>
            <a:pPr marL="685800" lvl="1" indent="-457200">
              <a:buFont typeface="Arial" panose="020B0604020202020204" pitchFamily="34" charset="0"/>
              <a:buChar char="•"/>
            </a:pPr>
            <a:r>
              <a:rPr lang="zh-CN" altLang="en-US" dirty="0"/>
              <a:t>减少内存占用，提升利用率</a:t>
            </a:r>
            <a:endParaRPr lang="en-US" altLang="zh-CN" dirty="0"/>
          </a:p>
          <a:p>
            <a:pPr marL="457200" indent="-457200">
              <a:buFont typeface="Arial" panose="020B0604020202020204" pitchFamily="34" charset="0"/>
              <a:buChar char="•"/>
            </a:pPr>
            <a:r>
              <a:rPr lang="zh-CN" altLang="en-US" dirty="0"/>
              <a:t>定义模型压缩问题</a:t>
            </a:r>
            <a:endParaRPr lang="en-US" altLang="zh-CN"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2721F3-B98B-4D32-97FB-B9D39C4EC7DE}"/>
                  </a:ext>
                </a:extLst>
              </p:cNvPr>
              <p:cNvSpPr txBox="1"/>
              <p:nvPr/>
            </p:nvSpPr>
            <p:spPr>
              <a:xfrm>
                <a:off x="4343951" y="3429000"/>
                <a:ext cx="3236207" cy="442622"/>
              </a:xfrm>
              <a:prstGeom prst="rect">
                <a:avLst/>
              </a:prstGeom>
              <a:noFill/>
            </p:spPr>
            <p:txBody>
              <a:bodyPr wrap="none" lIns="0" tIns="0" rIns="0" bIns="0" rtlCol="0">
                <a:spAutoFit/>
              </a:bodyPr>
              <a:lstStyle/>
              <a:p>
                <a14:m>
                  <m:oMath xmlns:m="http://schemas.openxmlformats.org/officeDocument/2006/math">
                    <m:func>
                      <m:funcPr>
                        <m:ctrlPr>
                          <a:rPr lang="en-US" sz="2000" b="0" i="1" smtClean="0">
                            <a:gradFill>
                              <a:gsLst>
                                <a:gs pos="2917">
                                  <a:schemeClr val="tx1"/>
                                </a:gs>
                                <a:gs pos="30000">
                                  <a:schemeClr val="tx1"/>
                                </a:gs>
                              </a:gsLst>
                              <a:lin ang="5400000" scaled="0"/>
                            </a:gradFill>
                            <a:latin typeface="Cambria Math" panose="02040503050406030204" pitchFamily="18" charset="0"/>
                          </a:rPr>
                        </m:ctrlPr>
                      </m:funcPr>
                      <m:fName>
                        <m:limLow>
                          <m:limLowPr>
                            <m:ctrlPr>
                              <a:rPr lang="en-US" sz="2000" b="0" i="1" smtClean="0">
                                <a:gradFill>
                                  <a:gsLst>
                                    <a:gs pos="2917">
                                      <a:schemeClr val="tx1"/>
                                    </a:gs>
                                    <a:gs pos="30000">
                                      <a:schemeClr val="tx1"/>
                                    </a:gs>
                                  </a:gsLst>
                                  <a:lin ang="5400000" scaled="0"/>
                                </a:gradFill>
                                <a:latin typeface="Cambria Math" panose="02040503050406030204" pitchFamily="18" charset="0"/>
                              </a:rPr>
                            </m:ctrlPr>
                          </m:limLowPr>
                          <m:e>
                            <m:r>
                              <m:rPr>
                                <m:sty m:val="p"/>
                              </m:rPr>
                              <a:rPr lang="en-US" sz="2000" b="0" i="0" smtClean="0">
                                <a:gradFill>
                                  <a:gsLst>
                                    <a:gs pos="2917">
                                      <a:schemeClr val="tx1"/>
                                    </a:gs>
                                    <a:gs pos="30000">
                                      <a:schemeClr val="tx1"/>
                                    </a:gs>
                                  </a:gsLst>
                                  <a:lin ang="5400000" scaled="0"/>
                                </a:gradFill>
                                <a:latin typeface="Cambria Math" panose="02040503050406030204" pitchFamily="18" charset="0"/>
                              </a:rPr>
                              <m:t>m</m:t>
                            </m:r>
                            <m:r>
                              <a:rPr lang="en-US" sz="2000" b="0" i="1" smtClean="0">
                                <a:gradFill>
                                  <a:gsLst>
                                    <a:gs pos="2917">
                                      <a:schemeClr val="tx1"/>
                                    </a:gs>
                                    <a:gs pos="30000">
                                      <a:schemeClr val="tx1"/>
                                    </a:gs>
                                  </a:gsLst>
                                  <a:lin ang="5400000" scaled="0"/>
                                </a:gradFill>
                                <a:latin typeface="Cambria Math" panose="02040503050406030204" pitchFamily="18" charset="0"/>
                              </a:rPr>
                              <m:t>𝑖𝑛</m:t>
                            </m:r>
                          </m:e>
                          <m:lim>
                            <m:r>
                              <a:rPr lang="en-US" sz="2000" i="1">
                                <a:gradFill>
                                  <a:gsLst>
                                    <a:gs pos="2917">
                                      <a:schemeClr val="tx1"/>
                                    </a:gs>
                                    <a:gs pos="30000">
                                      <a:schemeClr val="tx1"/>
                                    </a:gs>
                                  </a:gsLst>
                                  <a:lin ang="5400000" scaled="0"/>
                                </a:gradFill>
                                <a:latin typeface="Cambria Math" panose="02040503050406030204" pitchFamily="18" charset="0"/>
                              </a:rPr>
                              <m:t>𝑃𝑜𝑙𝑖𝑐</m:t>
                            </m:r>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𝑦</m:t>
                                </m:r>
                              </m:e>
                              <m:sub>
                                <m:r>
                                  <a:rPr lang="en-US" sz="2000" i="1">
                                    <a:gradFill>
                                      <a:gsLst>
                                        <a:gs pos="2917">
                                          <a:schemeClr val="tx1"/>
                                        </a:gs>
                                        <a:gs pos="30000">
                                          <a:schemeClr val="tx1"/>
                                        </a:gs>
                                      </a:gsLst>
                                      <a:lin ang="5400000" scaled="0"/>
                                    </a:gradFill>
                                    <a:latin typeface="Cambria Math" panose="02040503050406030204" pitchFamily="18" charset="0"/>
                                  </a:rPr>
                                  <m:t>𝑖</m:t>
                                </m:r>
                              </m:sub>
                            </m:sSub>
                          </m:lim>
                        </m:limLow>
                      </m:fName>
                      <m:e>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rPr>
                          <m:t>𝑀𝑜𝑑𝑒𝑙</m:t>
                        </m:r>
                        <m:r>
                          <a:rPr lang="en-US" sz="2000" b="0" i="1" smtClean="0">
                            <a:gradFill>
                              <a:gsLst>
                                <a:gs pos="2917">
                                  <a:schemeClr val="tx1"/>
                                </a:gs>
                                <a:gs pos="30000">
                                  <a:schemeClr val="tx1"/>
                                </a:gs>
                              </a:gsLst>
                              <a:lin ang="5400000" scaled="0"/>
                            </a:gradFill>
                            <a:latin typeface="Cambria Math" panose="02040503050406030204" pitchFamily="18" charset="0"/>
                          </a:rPr>
                          <m:t>_</m:t>
                        </m:r>
                        <m:r>
                          <a:rPr lang="en-US" sz="2000" b="0" i="1" smtClean="0">
                            <a:gradFill>
                              <a:gsLst>
                                <a:gs pos="2917">
                                  <a:schemeClr val="tx1"/>
                                </a:gs>
                                <a:gs pos="30000">
                                  <a:schemeClr val="tx1"/>
                                </a:gs>
                              </a:gsLst>
                              <a:lin ang="5400000" scaled="0"/>
                            </a:gradFill>
                            <a:latin typeface="Cambria Math" panose="02040503050406030204" pitchFamily="18" charset="0"/>
                          </a:rPr>
                          <m:t>𝑆𝑖𝑧𝑒</m:t>
                        </m:r>
                        <m:d>
                          <m:dPr>
                            <m:ctrlPr>
                              <a:rPr lang="en-US" sz="2000" b="0" i="1" smtClean="0">
                                <a:gradFill>
                                  <a:gsLst>
                                    <a:gs pos="2917">
                                      <a:schemeClr val="tx1"/>
                                    </a:gs>
                                    <a:gs pos="30000">
                                      <a:schemeClr val="tx1"/>
                                    </a:gs>
                                  </a:gsLst>
                                  <a:lin ang="5400000" scaled="0"/>
                                </a:gradFill>
                                <a:latin typeface="Cambria Math" panose="02040503050406030204" pitchFamily="18" charset="0"/>
                              </a:rPr>
                            </m:ctrlPr>
                          </m:dPr>
                          <m:e>
                            <m:r>
                              <a:rPr lang="en-US" sz="2000" b="0" i="1" smtClean="0">
                                <a:gradFill>
                                  <a:gsLst>
                                    <a:gs pos="2917">
                                      <a:schemeClr val="tx1"/>
                                    </a:gs>
                                    <a:gs pos="30000">
                                      <a:schemeClr val="tx1"/>
                                    </a:gs>
                                  </a:gsLst>
                                  <a:lin ang="5400000" scaled="0"/>
                                </a:gradFill>
                                <a:latin typeface="Cambria Math" panose="02040503050406030204" pitchFamily="18" charset="0"/>
                              </a:rPr>
                              <m:t>𝑃𝑜𝑙𝑖𝑐</m:t>
                            </m:r>
                            <m:sSub>
                              <m:sSubPr>
                                <m:ctrlPr>
                                  <a:rPr lang="en-US" sz="2000" b="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𝑖</m:t>
                                </m:r>
                              </m:sub>
                            </m:sSub>
                          </m:e>
                        </m:d>
                      </m:e>
                    </m:func>
                  </m:oMath>
                </a14:m>
                <a:r>
                  <a:rPr lang="en-US" sz="2000" dirty="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mc:Choice>
        <mc:Fallback xmlns="">
          <p:sp>
            <p:nvSpPr>
              <p:cNvPr id="2" name="TextBox 1">
                <a:extLst>
                  <a:ext uri="{FF2B5EF4-FFF2-40B4-BE49-F238E27FC236}">
                    <a16:creationId xmlns:a16="http://schemas.microsoft.com/office/drawing/2014/main" id="{C52721F3-B98B-4D32-97FB-B9D39C4EC7DE}"/>
                  </a:ext>
                </a:extLst>
              </p:cNvPr>
              <p:cNvSpPr txBox="1">
                <a:spLocks noRot="1" noChangeAspect="1" noMove="1" noResize="1" noEditPoints="1" noAdjustHandles="1" noChangeArrowheads="1" noChangeShapeType="1" noTextEdit="1"/>
              </p:cNvSpPr>
              <p:nvPr/>
            </p:nvSpPr>
            <p:spPr>
              <a:xfrm>
                <a:off x="4343951" y="3429000"/>
                <a:ext cx="3236207" cy="442622"/>
              </a:xfrm>
              <a:prstGeom prst="rect">
                <a:avLst/>
              </a:prstGeom>
              <a:blipFill>
                <a:blip r:embed="rId3"/>
                <a:stretch>
                  <a:fillRect/>
                </a:stretch>
              </a:blipFill>
            </p:spPr>
            <p:txBody>
              <a:bodyPr/>
              <a:lstStyle/>
              <a:p>
                <a:r>
                  <a:rPr lang="en-US">
                    <a:noFill/>
                  </a:rPr>
                  <a:t> </a:t>
                </a:r>
              </a:p>
            </p:txBody>
          </p:sp>
        </mc:Fallback>
      </mc:AlternateContent>
      <p:sp>
        <p:nvSpPr>
          <p:cNvPr id="7" name="Text Placeholder 5">
            <a:extLst>
              <a:ext uri="{FF2B5EF4-FFF2-40B4-BE49-F238E27FC236}">
                <a16:creationId xmlns:a16="http://schemas.microsoft.com/office/drawing/2014/main" id="{4679028B-302D-4806-93AC-2630E9E73F63}"/>
              </a:ext>
            </a:extLst>
          </p:cNvPr>
          <p:cNvSpPr txBox="1">
            <a:spLocks/>
          </p:cNvSpPr>
          <p:nvPr/>
        </p:nvSpPr>
        <p:spPr>
          <a:xfrm>
            <a:off x="586390" y="4049803"/>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dirty="0"/>
              <a:t>约束</a:t>
            </a:r>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03491CA-3937-431A-AD37-EE57D6731AB2}"/>
                  </a:ext>
                </a:extLst>
              </p:cNvPr>
              <p:cNvSpPr txBox="1"/>
              <p:nvPr/>
            </p:nvSpPr>
            <p:spPr>
              <a:xfrm>
                <a:off x="3969585" y="4904177"/>
                <a:ext cx="398493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𝑎𝑐𝑐𝑢𝑟𝑎𝑐𝑦</m:t>
                      </m:r>
                      <m:d>
                        <m:dPr>
                          <m:ctrlPr>
                            <a:rPr lang="en-US" sz="2000" i="1" smtClean="0">
                              <a:gradFill>
                                <a:gsLst>
                                  <a:gs pos="2917">
                                    <a:schemeClr val="tx1"/>
                                  </a:gs>
                                  <a:gs pos="30000">
                                    <a:schemeClr val="tx1"/>
                                  </a:gs>
                                </a:gsLst>
                                <a:lin ang="5400000" scaled="0"/>
                              </a:gradFill>
                              <a:latin typeface="Cambria Math" panose="02040503050406030204" pitchFamily="18" charset="0"/>
                            </a:rPr>
                          </m:ctrlPr>
                        </m:dPr>
                        <m:e>
                          <m:r>
                            <a:rPr lang="en-US" sz="2000" i="1">
                              <a:gradFill>
                                <a:gsLst>
                                  <a:gs pos="2917">
                                    <a:schemeClr val="tx1"/>
                                  </a:gs>
                                  <a:gs pos="30000">
                                    <a:schemeClr val="tx1"/>
                                  </a:gs>
                                </a:gsLst>
                                <a:lin ang="5400000" scaled="0"/>
                              </a:gradFill>
                              <a:latin typeface="Cambria Math" panose="02040503050406030204" pitchFamily="18" charset="0"/>
                            </a:rPr>
                            <m:t>𝑃𝑜𝑙𝑖𝑐</m:t>
                          </m:r>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𝑦</m:t>
                              </m:r>
                            </m:e>
                            <m:sub>
                              <m:r>
                                <a:rPr lang="en-US" sz="2000" i="1">
                                  <a:gradFill>
                                    <a:gsLst>
                                      <a:gs pos="2917">
                                        <a:schemeClr val="tx1"/>
                                      </a:gs>
                                      <a:gs pos="30000">
                                        <a:schemeClr val="tx1"/>
                                      </a:gs>
                                    </a:gsLst>
                                    <a:lin ang="5400000" scaled="0"/>
                                  </a:gradFill>
                                  <a:latin typeface="Cambria Math" panose="02040503050406030204" pitchFamily="18" charset="0"/>
                                </a:rPr>
                                <m:t>𝑖</m:t>
                              </m:r>
                            </m:sub>
                          </m:sSub>
                        </m:e>
                      </m:d>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𝑎𝑐𝑐𝑢𝑟𝑎𝑐𝑦</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_</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𝑠𝑙𝑎</m:t>
                      </m:r>
                    </m:oMath>
                  </m:oMathPara>
                </a14:m>
                <a:endParaRPr lang="en-US" sz="2000" dirty="0" err="1">
                  <a:gradFill>
                    <a:gsLst>
                      <a:gs pos="2917">
                        <a:schemeClr val="tx1"/>
                      </a:gs>
                      <a:gs pos="30000">
                        <a:schemeClr val="tx1"/>
                      </a:gs>
                    </a:gsLst>
                    <a:lin ang="5400000" scaled="0"/>
                  </a:gradFill>
                </a:endParaRPr>
              </a:p>
            </p:txBody>
          </p:sp>
        </mc:Choice>
        <mc:Fallback xmlns="">
          <p:sp>
            <p:nvSpPr>
              <p:cNvPr id="8" name="TextBox 7">
                <a:extLst>
                  <a:ext uri="{FF2B5EF4-FFF2-40B4-BE49-F238E27FC236}">
                    <a16:creationId xmlns:a16="http://schemas.microsoft.com/office/drawing/2014/main" id="{A03491CA-3937-431A-AD37-EE57D6731AB2}"/>
                  </a:ext>
                </a:extLst>
              </p:cNvPr>
              <p:cNvSpPr txBox="1">
                <a:spLocks noRot="1" noChangeAspect="1" noMove="1" noResize="1" noEditPoints="1" noAdjustHandles="1" noChangeArrowheads="1" noChangeShapeType="1" noTextEdit="1"/>
              </p:cNvSpPr>
              <p:nvPr/>
            </p:nvSpPr>
            <p:spPr>
              <a:xfrm>
                <a:off x="3969585" y="4904177"/>
                <a:ext cx="3984937" cy="30777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439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CCC81-0B24-4359-9BEC-FE6D293D14BC}"/>
              </a:ext>
            </a:extLst>
          </p:cNvPr>
          <p:cNvSpPr>
            <a:spLocks noGrp="1"/>
          </p:cNvSpPr>
          <p:nvPr>
            <p:ph type="title"/>
          </p:nvPr>
        </p:nvSpPr>
        <p:spPr/>
        <p:txBody>
          <a:bodyPr/>
          <a:lstStyle/>
          <a:p>
            <a:r>
              <a:rPr lang="zh-CN" altLang="en-US" dirty="0"/>
              <a:t>模型压缩策略</a:t>
            </a:r>
            <a:endParaRPr lang="en-US" dirty="0"/>
          </a:p>
        </p:txBody>
      </p:sp>
      <p:sp>
        <p:nvSpPr>
          <p:cNvPr id="3" name="Text Placeholder 2">
            <a:extLst>
              <a:ext uri="{FF2B5EF4-FFF2-40B4-BE49-F238E27FC236}">
                <a16:creationId xmlns:a16="http://schemas.microsoft.com/office/drawing/2014/main" id="{53DCFE5F-CAC8-467D-9129-8E8F2C76FB9E}"/>
              </a:ext>
            </a:extLst>
          </p:cNvPr>
          <p:cNvSpPr>
            <a:spLocks noGrp="1"/>
          </p:cNvSpPr>
          <p:nvPr>
            <p:ph type="body" sz="quarter" idx="10"/>
          </p:nvPr>
        </p:nvSpPr>
        <p:spPr>
          <a:xfrm>
            <a:off x="586390" y="1434370"/>
            <a:ext cx="11018520" cy="3090077"/>
          </a:xfrm>
        </p:spPr>
        <p:txBody>
          <a:bodyPr/>
          <a:lstStyle/>
          <a:p>
            <a:pPr marL="457200" indent="-457200">
              <a:buFont typeface="Arial" panose="020B0604020202020204" pitchFamily="34" charset="0"/>
              <a:buChar char="•"/>
            </a:pPr>
            <a:r>
              <a:rPr lang="zh-CN" altLang="en-US" dirty="0"/>
              <a:t>参数裁剪和共享（</a:t>
            </a:r>
            <a:r>
              <a:rPr lang="en-US" altLang="zh-CN" dirty="0"/>
              <a:t>P</a:t>
            </a:r>
            <a:r>
              <a:rPr lang="en-US" dirty="0"/>
              <a:t>arameter Pruning and Sharing）</a:t>
            </a:r>
          </a:p>
          <a:p>
            <a:pPr marL="685800" lvl="1" indent="-457200">
              <a:buFont typeface="Arial" panose="020B0604020202020204" pitchFamily="34" charset="0"/>
              <a:buChar char="•"/>
            </a:pPr>
            <a:r>
              <a:rPr lang="zh-CN" altLang="en-US" dirty="0"/>
              <a:t>剪枝</a:t>
            </a:r>
            <a:r>
              <a:rPr lang="en-US" altLang="zh-CN" dirty="0"/>
              <a:t>(</a:t>
            </a:r>
            <a:r>
              <a:rPr lang="en-US" dirty="0"/>
              <a:t>Pruning)</a:t>
            </a:r>
          </a:p>
          <a:p>
            <a:pPr marL="685800" lvl="1" indent="-457200">
              <a:buFont typeface="Arial" panose="020B0604020202020204" pitchFamily="34" charset="0"/>
              <a:buChar char="•"/>
            </a:pPr>
            <a:r>
              <a:rPr lang="zh-CN" altLang="en-US" dirty="0"/>
              <a:t>量化</a:t>
            </a:r>
            <a:r>
              <a:rPr lang="en-US" altLang="zh-CN" dirty="0"/>
              <a:t>(</a:t>
            </a:r>
            <a:r>
              <a:rPr lang="en-US" dirty="0"/>
              <a:t>Quantization)</a:t>
            </a:r>
          </a:p>
          <a:p>
            <a:pPr marL="685800" lvl="1" indent="-457200">
              <a:buFont typeface="Arial" panose="020B0604020202020204" pitchFamily="34" charset="0"/>
              <a:buChar char="•"/>
            </a:pPr>
            <a:r>
              <a:rPr lang="zh-CN" altLang="en-US" dirty="0"/>
              <a:t>编码</a:t>
            </a:r>
            <a:r>
              <a:rPr lang="en-US" altLang="zh-CN" dirty="0"/>
              <a:t>(</a:t>
            </a:r>
            <a:r>
              <a:rPr lang="en-US" dirty="0"/>
              <a:t>Encoding)</a:t>
            </a:r>
          </a:p>
          <a:p>
            <a:pPr marL="457200" indent="-457200">
              <a:buFont typeface="Arial" panose="020B0604020202020204" pitchFamily="34" charset="0"/>
              <a:buChar char="•"/>
            </a:pPr>
            <a:r>
              <a:rPr lang="zh-CN" altLang="en-US" dirty="0"/>
              <a:t>低秩分解（</a:t>
            </a:r>
            <a:r>
              <a:rPr lang="en-US" altLang="zh-CN" dirty="0"/>
              <a:t>L</a:t>
            </a:r>
            <a:r>
              <a:rPr lang="en-US" dirty="0"/>
              <a:t>ow-rank Factorization）</a:t>
            </a:r>
          </a:p>
          <a:p>
            <a:pPr marL="457200" indent="-457200">
              <a:buFont typeface="Arial" panose="020B0604020202020204" pitchFamily="34" charset="0"/>
              <a:buChar char="•"/>
            </a:pPr>
            <a:r>
              <a:rPr lang="zh-CN" altLang="en-US" dirty="0"/>
              <a:t>迁移</a:t>
            </a:r>
            <a:r>
              <a:rPr lang="en-US" altLang="zh-CN" dirty="0"/>
              <a:t>/</a:t>
            </a:r>
            <a:r>
              <a:rPr lang="zh-CN" altLang="en-US" dirty="0"/>
              <a:t>压缩卷积滤波器（</a:t>
            </a:r>
            <a:r>
              <a:rPr lang="en-US" altLang="zh-CN" dirty="0"/>
              <a:t>T</a:t>
            </a:r>
            <a:r>
              <a:rPr lang="en-US" dirty="0"/>
              <a:t>ransferred / Compact Convolutional Filter）</a:t>
            </a:r>
          </a:p>
          <a:p>
            <a:pPr marL="457200" indent="-457200">
              <a:buFont typeface="Arial" panose="020B0604020202020204" pitchFamily="34" charset="0"/>
              <a:buChar char="•"/>
            </a:pPr>
            <a:r>
              <a:rPr lang="zh-CN" altLang="en-US" dirty="0"/>
              <a:t>知识精炼（</a:t>
            </a:r>
            <a:r>
              <a:rPr lang="en-US" altLang="zh-CN" dirty="0"/>
              <a:t>K</a:t>
            </a:r>
            <a:r>
              <a:rPr lang="en-US" dirty="0"/>
              <a:t>nowledge Distillation）</a:t>
            </a:r>
          </a:p>
        </p:txBody>
      </p:sp>
    </p:spTree>
    <p:extLst>
      <p:ext uri="{BB962C8B-B14F-4D97-AF65-F5344CB8AC3E}">
        <p14:creationId xmlns:p14="http://schemas.microsoft.com/office/powerpoint/2010/main" val="27726837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04629-BEB3-4A6E-B5DA-F31551F78DEB}"/>
              </a:ext>
            </a:extLst>
          </p:cNvPr>
          <p:cNvSpPr>
            <a:spLocks noGrp="1"/>
          </p:cNvSpPr>
          <p:nvPr>
            <p:ph type="title"/>
          </p:nvPr>
        </p:nvSpPr>
        <p:spPr/>
        <p:txBody>
          <a:bodyPr/>
          <a:lstStyle/>
          <a:p>
            <a:r>
              <a:rPr lang="zh-CN" altLang="en-US" dirty="0"/>
              <a:t>剪枝算法</a:t>
            </a:r>
            <a:endParaRPr lang="en-US" dirty="0"/>
          </a:p>
        </p:txBody>
      </p:sp>
      <p:sp>
        <p:nvSpPr>
          <p:cNvPr id="3" name="Text Placeholder 2">
            <a:extLst>
              <a:ext uri="{FF2B5EF4-FFF2-40B4-BE49-F238E27FC236}">
                <a16:creationId xmlns:a16="http://schemas.microsoft.com/office/drawing/2014/main" id="{FAEC125C-5BB4-42E6-B7A8-8F0C656CC89B}"/>
              </a:ext>
            </a:extLst>
          </p:cNvPr>
          <p:cNvSpPr>
            <a:spLocks noGrp="1"/>
          </p:cNvSpPr>
          <p:nvPr>
            <p:ph type="body" sz="quarter" idx="10"/>
          </p:nvPr>
        </p:nvSpPr>
        <p:spPr>
          <a:xfrm>
            <a:off x="586390" y="1434370"/>
            <a:ext cx="5341444" cy="6303264"/>
          </a:xfrm>
        </p:spPr>
        <p:txBody>
          <a:bodyPr/>
          <a:lstStyle/>
          <a:p>
            <a:pPr marL="457200" indent="-457200">
              <a:buFont typeface="Arial" panose="020B0604020202020204" pitchFamily="34" charset="0"/>
              <a:buChar char="•"/>
            </a:pPr>
            <a:r>
              <a:rPr lang="en-US" altLang="zh-CN" dirty="0"/>
              <a:t>Train Connectivity</a:t>
            </a:r>
          </a:p>
          <a:p>
            <a:pPr marL="685800" lvl="1" indent="-457200">
              <a:buFont typeface="Arial" panose="020B0604020202020204" pitchFamily="34" charset="0"/>
              <a:buChar char="•"/>
            </a:pPr>
            <a:r>
              <a:rPr lang="zh-CN" altLang="en-US" dirty="0"/>
              <a:t>通过正常的网络训练来学习连通性</a:t>
            </a:r>
            <a:endParaRPr lang="en-US" altLang="zh-CN" dirty="0"/>
          </a:p>
          <a:p>
            <a:pPr marL="685800" lvl="1" indent="-457200">
              <a:buFont typeface="Arial" panose="020B0604020202020204" pitchFamily="34" charset="0"/>
              <a:buChar char="•"/>
            </a:pPr>
            <a:r>
              <a:rPr lang="zh-CN" altLang="en-US" dirty="0"/>
              <a:t>但是，与常规训练不同，不是为了学习权重的最终值，而是在学习哪些连接重要</a:t>
            </a:r>
            <a:endParaRPr lang="en-US" altLang="zh-CN" dirty="0"/>
          </a:p>
          <a:p>
            <a:pPr marL="457200" indent="-457200">
              <a:buFont typeface="Arial" panose="020B0604020202020204" pitchFamily="34" charset="0"/>
              <a:buChar char="•"/>
            </a:pPr>
            <a:r>
              <a:rPr lang="en-US" altLang="zh-CN" dirty="0"/>
              <a:t>Prune Connections</a:t>
            </a:r>
          </a:p>
          <a:p>
            <a:pPr marL="685800" lvl="1" indent="-457200">
              <a:buFont typeface="Arial" panose="020B0604020202020204" pitchFamily="34" charset="0"/>
              <a:buChar char="•"/>
            </a:pPr>
            <a:r>
              <a:rPr lang="zh-CN" altLang="en-US" dirty="0"/>
              <a:t>所有权重低于阈值的连接都将删除，从而将稠密网络转换为稀疏网络</a:t>
            </a:r>
            <a:endParaRPr lang="en-US" altLang="zh-CN" dirty="0"/>
          </a:p>
          <a:p>
            <a:pPr marL="457200" indent="-457200">
              <a:buFont typeface="Arial" panose="020B0604020202020204" pitchFamily="34" charset="0"/>
              <a:buChar char="•"/>
            </a:pPr>
            <a:r>
              <a:rPr lang="en-US" altLang="zh-CN" dirty="0"/>
              <a:t>Train Weights</a:t>
            </a:r>
          </a:p>
          <a:p>
            <a:pPr marL="685800" lvl="1" indent="-457200">
              <a:buFont typeface="Arial" panose="020B0604020202020204" pitchFamily="34" charset="0"/>
              <a:buChar char="•"/>
            </a:pPr>
            <a:r>
              <a:rPr lang="zh-CN" altLang="en-US" dirty="0"/>
              <a:t>对剩余网络权重进行重新训练</a:t>
            </a:r>
            <a:endParaRPr lang="en-US" altLang="zh-CN" dirty="0"/>
          </a:p>
          <a:p>
            <a:pPr marL="685800" lvl="1" indent="-457200">
              <a:buFont typeface="Arial" panose="020B0604020202020204" pitchFamily="34" charset="0"/>
              <a:buChar char="•"/>
            </a:pPr>
            <a:r>
              <a:rPr lang="zh-CN" altLang="en-US" dirty="0"/>
              <a:t>如果使用修剪后的网络而不进行重新训练，则准确性会受到很大影响</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endParaRPr lang="en-US" altLang="zh-CN" dirty="0"/>
          </a:p>
          <a:p>
            <a:endParaRPr lang="en-US" dirty="0"/>
          </a:p>
          <a:p>
            <a:endParaRPr lang="en-US" dirty="0"/>
          </a:p>
        </p:txBody>
      </p:sp>
      <p:sp>
        <p:nvSpPr>
          <p:cNvPr id="5" name="Rectangle 4">
            <a:extLst>
              <a:ext uri="{FF2B5EF4-FFF2-40B4-BE49-F238E27FC236}">
                <a16:creationId xmlns:a16="http://schemas.microsoft.com/office/drawing/2014/main" id="{217B4CA7-65E6-48DA-BE3A-836B18D64770}"/>
              </a:ext>
            </a:extLst>
          </p:cNvPr>
          <p:cNvSpPr/>
          <p:nvPr/>
        </p:nvSpPr>
        <p:spPr>
          <a:xfrm>
            <a:off x="6461282" y="6400800"/>
            <a:ext cx="5696606" cy="307777"/>
          </a:xfrm>
          <a:prstGeom prst="rect">
            <a:avLst/>
          </a:prstGeom>
        </p:spPr>
        <p:txBody>
          <a:bodyPr wrap="square">
            <a:spAutoFit/>
          </a:bodyPr>
          <a:lstStyle/>
          <a:p>
            <a:r>
              <a:rPr lang="en-US" sz="1400" dirty="0"/>
              <a:t>Learning both Weights and Connections for Efficient Neural Networks</a:t>
            </a:r>
          </a:p>
        </p:txBody>
      </p:sp>
      <p:pic>
        <p:nvPicPr>
          <p:cNvPr id="7" name="Picture 6">
            <a:extLst>
              <a:ext uri="{FF2B5EF4-FFF2-40B4-BE49-F238E27FC236}">
                <a16:creationId xmlns:a16="http://schemas.microsoft.com/office/drawing/2014/main" id="{194B5EB1-619B-4470-8E5F-268C5ADFB92A}"/>
              </a:ext>
            </a:extLst>
          </p:cNvPr>
          <p:cNvPicPr>
            <a:picLocks noChangeAspect="1"/>
          </p:cNvPicPr>
          <p:nvPr/>
        </p:nvPicPr>
        <p:blipFill>
          <a:blip r:embed="rId3"/>
          <a:stretch>
            <a:fillRect/>
          </a:stretch>
        </p:blipFill>
        <p:spPr>
          <a:xfrm>
            <a:off x="8192908" y="934435"/>
            <a:ext cx="2233354" cy="2494565"/>
          </a:xfrm>
          <a:prstGeom prst="rect">
            <a:avLst/>
          </a:prstGeom>
        </p:spPr>
      </p:pic>
      <p:pic>
        <p:nvPicPr>
          <p:cNvPr id="8" name="Picture 7">
            <a:extLst>
              <a:ext uri="{FF2B5EF4-FFF2-40B4-BE49-F238E27FC236}">
                <a16:creationId xmlns:a16="http://schemas.microsoft.com/office/drawing/2014/main" id="{618D3D27-89BD-44B8-A083-6FBC292F0A78}"/>
              </a:ext>
            </a:extLst>
          </p:cNvPr>
          <p:cNvPicPr>
            <a:picLocks noChangeAspect="1"/>
          </p:cNvPicPr>
          <p:nvPr/>
        </p:nvPicPr>
        <p:blipFill>
          <a:blip r:embed="rId4"/>
          <a:stretch>
            <a:fillRect/>
          </a:stretch>
        </p:blipFill>
        <p:spPr>
          <a:xfrm>
            <a:off x="6831416" y="3655458"/>
            <a:ext cx="4774194" cy="2494565"/>
          </a:xfrm>
          <a:prstGeom prst="rect">
            <a:avLst/>
          </a:prstGeom>
        </p:spPr>
      </p:pic>
    </p:spTree>
    <p:extLst>
      <p:ext uri="{BB962C8B-B14F-4D97-AF65-F5344CB8AC3E}">
        <p14:creationId xmlns:p14="http://schemas.microsoft.com/office/powerpoint/2010/main" val="40516215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小结与讨论</a:t>
            </a:r>
            <a:endParaRPr lang="en-US" dirty="0"/>
          </a:p>
        </p:txBody>
      </p:sp>
      <p:sp>
        <p:nvSpPr>
          <p:cNvPr id="6" name="Text Placeholder 5"/>
          <p:cNvSpPr>
            <a:spLocks noGrp="1"/>
          </p:cNvSpPr>
          <p:nvPr>
            <p:ph type="body" sz="quarter" idx="10"/>
          </p:nvPr>
        </p:nvSpPr>
        <p:spPr>
          <a:xfrm>
            <a:off x="586390" y="1434370"/>
            <a:ext cx="11018520" cy="1982081"/>
          </a:xfrm>
        </p:spPr>
        <p:txBody>
          <a:bodyPr/>
          <a:lstStyle/>
          <a:p>
            <a:pPr marL="457200" indent="-457200">
              <a:buFont typeface="Arial" panose="020B0604020202020204" pitchFamily="34" charset="0"/>
              <a:buChar char="•"/>
            </a:pPr>
            <a:r>
              <a:rPr lang="zh-CN" altLang="en-US" dirty="0"/>
              <a:t>优化延迟的目标，受到空间与准确度的约束</a:t>
            </a:r>
            <a:endParaRPr lang="en-US" altLang="zh-CN" dirty="0"/>
          </a:p>
          <a:p>
            <a:pPr marL="457200" indent="-457200">
              <a:buFont typeface="Arial" panose="020B0604020202020204" pitchFamily="34" charset="0"/>
              <a:buChar char="•"/>
            </a:pPr>
            <a:r>
              <a:rPr lang="zh-CN" altLang="en-US" dirty="0"/>
              <a:t>层间与张量融合受到哪些约束</a:t>
            </a:r>
            <a:r>
              <a:rPr lang="en-US" altLang="zh-CN" dirty="0"/>
              <a:t>?</a:t>
            </a:r>
          </a:p>
          <a:p>
            <a:pPr marL="457200" indent="-457200">
              <a:buFont typeface="Arial" panose="020B0604020202020204" pitchFamily="34" charset="0"/>
              <a:buChar char="•"/>
            </a:pPr>
            <a:r>
              <a:rPr lang="zh-CN" altLang="en-US" dirty="0"/>
              <a:t>推理和训练优化内存分配策略的侧重点是否有不同？</a:t>
            </a:r>
            <a:endParaRPr lang="en-US" altLang="zh-CN" dirty="0"/>
          </a:p>
          <a:p>
            <a:pPr marL="457200" indent="-457200">
              <a:buFont typeface="Arial" panose="020B0604020202020204" pitchFamily="34" charset="0"/>
              <a:buChar char="•"/>
            </a:pPr>
            <a:endParaRPr lang="en-US" altLang="zh-CN" dirty="0"/>
          </a:p>
        </p:txBody>
      </p:sp>
    </p:spTree>
    <p:extLst>
      <p:ext uri="{BB962C8B-B14F-4D97-AF65-F5344CB8AC3E}">
        <p14:creationId xmlns:p14="http://schemas.microsoft.com/office/powerpoint/2010/main" val="177000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主要内容</a:t>
            </a:r>
            <a:endParaRPr lang="en-US" dirty="0"/>
          </a:p>
        </p:txBody>
      </p:sp>
      <p:sp>
        <p:nvSpPr>
          <p:cNvPr id="6" name="Text Placeholder 5"/>
          <p:cNvSpPr>
            <a:spLocks noGrp="1"/>
          </p:cNvSpPr>
          <p:nvPr>
            <p:ph type="body" sz="quarter" idx="10"/>
          </p:nvPr>
        </p:nvSpPr>
        <p:spPr>
          <a:xfrm>
            <a:off x="586390" y="1434370"/>
            <a:ext cx="11018520" cy="3828740"/>
          </a:xfrm>
        </p:spPr>
        <p:txBody>
          <a:bodyPr/>
          <a:lstStyle/>
          <a:p>
            <a:pPr marL="457200" indent="-457200">
              <a:buFont typeface="Arial" panose="020B0604020202020204" pitchFamily="34" charset="0"/>
              <a:buChar char="•"/>
            </a:pPr>
            <a:r>
              <a:rPr lang="zh-CN" altLang="en-US" dirty="0">
                <a:solidFill>
                  <a:schemeClr val="tx1"/>
                </a:solidFill>
              </a:rPr>
              <a:t>推理</a:t>
            </a:r>
            <a:r>
              <a:rPr lang="en-US" altLang="zh-CN" dirty="0">
                <a:solidFill>
                  <a:schemeClr val="tx1"/>
                </a:solidFill>
              </a:rPr>
              <a:t>(Inference)</a:t>
            </a:r>
            <a:r>
              <a:rPr lang="zh-CN" altLang="en-US" dirty="0">
                <a:solidFill>
                  <a:schemeClr val="tx1"/>
                </a:solidFill>
              </a:rPr>
              <a:t>系统简介</a:t>
            </a:r>
            <a:endParaRPr lang="en-US" altLang="zh-CN" dirty="0">
              <a:solidFill>
                <a:schemeClr val="tx1"/>
              </a:solidFill>
            </a:endParaRPr>
          </a:p>
          <a:p>
            <a:pPr marL="457200" indent="-457200">
              <a:buFont typeface="Arial" panose="020B0604020202020204" pitchFamily="34" charset="0"/>
              <a:buChar char="•"/>
            </a:pPr>
            <a:r>
              <a:rPr lang="zh-CN" altLang="en-US" dirty="0"/>
              <a:t>推理系统设计与优化</a:t>
            </a:r>
            <a:endParaRPr lang="en-US" altLang="zh-CN" dirty="0"/>
          </a:p>
          <a:p>
            <a:pPr marL="685800" lvl="1" indent="-457200">
              <a:buFont typeface="Arial" panose="020B0604020202020204" pitchFamily="34" charset="0"/>
              <a:buChar char="•"/>
            </a:pPr>
            <a:r>
              <a:rPr lang="zh-CN" altLang="en-US" dirty="0"/>
              <a:t>延迟</a:t>
            </a:r>
            <a:r>
              <a:rPr lang="en-US" altLang="zh-CN" dirty="0"/>
              <a:t>(</a:t>
            </a:r>
            <a:r>
              <a:rPr lang="en-US" dirty="0"/>
              <a:t>Latency) </a:t>
            </a:r>
          </a:p>
          <a:p>
            <a:pPr marL="685800" lvl="1" indent="-457200">
              <a:buFont typeface="Arial" panose="020B0604020202020204" pitchFamily="34" charset="0"/>
              <a:buChar char="•"/>
            </a:pPr>
            <a:r>
              <a:rPr lang="zh-CN" altLang="en-US" dirty="0">
                <a:solidFill>
                  <a:srgbClr val="FF0000"/>
                </a:solidFill>
              </a:rPr>
              <a:t>吞吐</a:t>
            </a:r>
            <a:r>
              <a:rPr lang="en-US" altLang="zh-CN" dirty="0">
                <a:solidFill>
                  <a:srgbClr val="FF0000"/>
                </a:solidFill>
              </a:rPr>
              <a:t>(</a:t>
            </a:r>
            <a:r>
              <a:rPr lang="en-US" dirty="0">
                <a:solidFill>
                  <a:srgbClr val="FF0000"/>
                </a:solidFill>
              </a:rPr>
              <a:t>Throughput)</a:t>
            </a:r>
          </a:p>
          <a:p>
            <a:pPr marL="685800" lvl="1" indent="-457200">
              <a:buFont typeface="Arial" panose="020B0604020202020204" pitchFamily="34" charset="0"/>
              <a:buChar char="•"/>
            </a:pPr>
            <a:r>
              <a:rPr lang="zh-CN" altLang="en-US" dirty="0"/>
              <a:t>效率</a:t>
            </a:r>
            <a:r>
              <a:rPr lang="en-US" altLang="zh-CN" dirty="0"/>
              <a:t>(</a:t>
            </a:r>
            <a:r>
              <a:rPr lang="en-US" dirty="0"/>
              <a:t>Efficiency)</a:t>
            </a:r>
          </a:p>
          <a:p>
            <a:pPr marL="457200" indent="-457200">
              <a:buFont typeface="Arial" panose="020B0604020202020204" pitchFamily="34" charset="0"/>
              <a:buChar char="•"/>
            </a:pPr>
            <a:r>
              <a:rPr lang="zh-CN" altLang="en-US" dirty="0"/>
              <a:t>部署</a:t>
            </a:r>
            <a:r>
              <a:rPr lang="en-US" altLang="zh-CN" dirty="0"/>
              <a:t>(</a:t>
            </a:r>
            <a:r>
              <a:rPr lang="en-US" dirty="0"/>
              <a:t>Deployment)</a:t>
            </a:r>
          </a:p>
          <a:p>
            <a:pPr marL="685800" lvl="1" indent="-457200">
              <a:buFont typeface="Arial" panose="020B0604020202020204" pitchFamily="34" charset="0"/>
              <a:buChar char="•"/>
            </a:pPr>
            <a:r>
              <a:rPr lang="zh-CN" altLang="en-US" dirty="0"/>
              <a:t>扩展性</a:t>
            </a:r>
            <a:r>
              <a:rPr lang="en-US" altLang="zh-CN" dirty="0"/>
              <a:t>(Scalability)</a:t>
            </a:r>
          </a:p>
          <a:p>
            <a:pPr marL="685800" lvl="1" indent="-457200">
              <a:buFont typeface="Arial" panose="020B0604020202020204" pitchFamily="34" charset="0"/>
              <a:buChar char="•"/>
            </a:pPr>
            <a:r>
              <a:rPr lang="zh-CN" altLang="en-US" dirty="0"/>
              <a:t>灵活性</a:t>
            </a:r>
            <a:r>
              <a:rPr lang="en-US" altLang="zh-CN" dirty="0"/>
              <a:t>(</a:t>
            </a:r>
            <a:r>
              <a:rPr lang="en-US" dirty="0"/>
              <a:t>Flexibility)</a:t>
            </a: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66717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2744-8DDA-4C65-860F-6F167640B00C}"/>
              </a:ext>
            </a:extLst>
          </p:cNvPr>
          <p:cNvSpPr>
            <a:spLocks noGrp="1"/>
          </p:cNvSpPr>
          <p:nvPr>
            <p:ph type="title"/>
          </p:nvPr>
        </p:nvSpPr>
        <p:spPr/>
        <p:txBody>
          <a:bodyPr/>
          <a:lstStyle/>
          <a:p>
            <a:r>
              <a:rPr lang="zh-CN" altLang="en-US" dirty="0"/>
              <a:t>吞吐量</a:t>
            </a:r>
            <a:r>
              <a:rPr lang="en-US" altLang="zh-CN" dirty="0"/>
              <a:t>(</a:t>
            </a:r>
            <a:r>
              <a:rPr lang="en-US" dirty="0"/>
              <a:t>Throughputs)</a:t>
            </a:r>
          </a:p>
        </p:txBody>
      </p:sp>
      <p:sp>
        <p:nvSpPr>
          <p:cNvPr id="3" name="Text Placeholder 2">
            <a:extLst>
              <a:ext uri="{FF2B5EF4-FFF2-40B4-BE49-F238E27FC236}">
                <a16:creationId xmlns:a16="http://schemas.microsoft.com/office/drawing/2014/main" id="{546CE7D0-E328-4BC2-9DD1-0FC904B3AB0E}"/>
              </a:ext>
            </a:extLst>
          </p:cNvPr>
          <p:cNvSpPr>
            <a:spLocks noGrp="1"/>
          </p:cNvSpPr>
          <p:nvPr>
            <p:ph type="body" sz="quarter" idx="10"/>
          </p:nvPr>
        </p:nvSpPr>
        <p:spPr>
          <a:xfrm>
            <a:off x="586390" y="1434370"/>
            <a:ext cx="6014107" cy="3828740"/>
          </a:xfrm>
        </p:spPr>
        <p:txBody>
          <a:bodyPr/>
          <a:lstStyle/>
          <a:p>
            <a:pPr marL="457200" indent="-457200">
              <a:buFont typeface="Arial" panose="020B0604020202020204" pitchFamily="34" charset="0"/>
              <a:buChar char="•"/>
            </a:pPr>
            <a:r>
              <a:rPr lang="zh-CN" altLang="en-US" dirty="0"/>
              <a:t>需要高吞吐的目的</a:t>
            </a:r>
            <a:endParaRPr lang="en-US" altLang="zh-CN" dirty="0"/>
          </a:p>
          <a:p>
            <a:pPr marL="685800" lvl="1" indent="-457200">
              <a:buFont typeface="Arial" panose="020B0604020202020204" pitchFamily="34" charset="0"/>
              <a:buChar char="•"/>
            </a:pPr>
            <a:r>
              <a:rPr lang="zh-CN" altLang="en-US" dirty="0"/>
              <a:t>突发的请求数量暴增</a:t>
            </a:r>
            <a:endParaRPr lang="en-US" altLang="zh-CN" dirty="0"/>
          </a:p>
          <a:p>
            <a:pPr marL="685800" lvl="1" indent="-457200">
              <a:buFont typeface="Arial" panose="020B0604020202020204" pitchFamily="34" charset="0"/>
              <a:buChar char="•"/>
            </a:pPr>
            <a:r>
              <a:rPr lang="zh-CN" altLang="en-US" dirty="0"/>
              <a:t>不断扩展的用户和设备</a:t>
            </a:r>
            <a:endParaRPr lang="en-US" altLang="zh-CN" dirty="0"/>
          </a:p>
          <a:p>
            <a:pPr marL="457200" indent="-457200">
              <a:buFont typeface="Arial" panose="020B0604020202020204" pitchFamily="34" charset="0"/>
              <a:buChar char="•"/>
            </a:pPr>
            <a:r>
              <a:rPr lang="zh-CN" altLang="en-US" dirty="0"/>
              <a:t>达到高吞吐的策略：</a:t>
            </a:r>
            <a:endParaRPr lang="en-US" altLang="zh-CN" dirty="0"/>
          </a:p>
          <a:p>
            <a:pPr marL="685800" lvl="1" indent="-457200">
              <a:buFont typeface="Arial" panose="020B0604020202020204" pitchFamily="34" charset="0"/>
              <a:buChar char="•"/>
            </a:pPr>
            <a:r>
              <a:rPr lang="zh-CN" altLang="en-US" dirty="0"/>
              <a:t>利用加速器并行</a:t>
            </a:r>
            <a:endParaRPr lang="en-US" altLang="zh-CN" dirty="0"/>
          </a:p>
          <a:p>
            <a:pPr marL="914400" lvl="2" indent="-457200">
              <a:buFont typeface="Arial" panose="020B0604020202020204" pitchFamily="34" charset="0"/>
              <a:buChar char="•"/>
            </a:pPr>
            <a:r>
              <a:rPr lang="zh-CN" altLang="en-US" dirty="0"/>
              <a:t>批处理请求</a:t>
            </a:r>
            <a:endParaRPr lang="en-US" altLang="zh-CN" dirty="0"/>
          </a:p>
          <a:p>
            <a:pPr marL="914400" lvl="2" indent="-457200">
              <a:buFont typeface="Arial" panose="020B0604020202020204" pitchFamily="34" charset="0"/>
              <a:buChar char="•"/>
            </a:pPr>
            <a:r>
              <a:rPr lang="zh-CN" altLang="en-US" dirty="0"/>
              <a:t>利用优化的</a:t>
            </a:r>
            <a:r>
              <a:rPr lang="en-US" dirty="0"/>
              <a:t>BLAS</a:t>
            </a:r>
            <a:r>
              <a:rPr lang="zh-CN" altLang="en-US" dirty="0"/>
              <a:t>矩阵运算库</a:t>
            </a:r>
            <a:r>
              <a:rPr lang="en-US" dirty="0"/>
              <a:t>, SIMD</a:t>
            </a:r>
            <a:r>
              <a:rPr lang="zh-CN" altLang="en-US" dirty="0"/>
              <a:t>指令和</a:t>
            </a:r>
            <a:r>
              <a:rPr lang="en-US" dirty="0"/>
              <a:t>GPU</a:t>
            </a:r>
            <a:r>
              <a:rPr lang="zh-CN" altLang="en-US" dirty="0"/>
              <a:t>等加速器</a:t>
            </a:r>
            <a:endParaRPr lang="en-US" dirty="0"/>
          </a:p>
          <a:p>
            <a:pPr marL="685800" lvl="1" indent="-457200">
              <a:buFont typeface="Arial" panose="020B0604020202020204" pitchFamily="34" charset="0"/>
              <a:buChar char="•"/>
            </a:pPr>
            <a:r>
              <a:rPr lang="zh-CN" altLang="en-US" dirty="0"/>
              <a:t>自适应批尺寸</a:t>
            </a:r>
            <a:r>
              <a:rPr lang="en-US" altLang="zh-CN" dirty="0"/>
              <a:t>(Batch Size)</a:t>
            </a:r>
          </a:p>
          <a:p>
            <a:pPr marL="685800" lvl="1" indent="-457200">
              <a:buFont typeface="Arial" panose="020B0604020202020204" pitchFamily="34" charset="0"/>
              <a:buChar char="•"/>
            </a:pPr>
            <a:r>
              <a:rPr lang="zh-CN" altLang="en-US" dirty="0"/>
              <a:t>多模型装箱使用加速器</a:t>
            </a:r>
            <a:endParaRPr lang="en-US" altLang="zh-CN" dirty="0"/>
          </a:p>
          <a:p>
            <a:pPr marL="685800" lvl="1" indent="-457200">
              <a:buFont typeface="Arial" panose="020B0604020202020204" pitchFamily="34" charset="0"/>
              <a:buChar char="•"/>
            </a:pPr>
            <a:r>
              <a:rPr lang="zh-CN" altLang="en-US" dirty="0"/>
              <a:t>容器扩展副本</a:t>
            </a:r>
            <a:r>
              <a:rPr lang="en-US" altLang="zh-CN" dirty="0"/>
              <a:t>(Replica)</a:t>
            </a:r>
            <a:r>
              <a:rPr lang="zh-CN" altLang="en-US" dirty="0"/>
              <a:t>部署</a:t>
            </a:r>
            <a:endParaRPr lang="en-US" altLang="zh-CN" dirty="0"/>
          </a:p>
        </p:txBody>
      </p:sp>
    </p:spTree>
    <p:extLst>
      <p:ext uri="{BB962C8B-B14F-4D97-AF65-F5344CB8AC3E}">
        <p14:creationId xmlns:p14="http://schemas.microsoft.com/office/powerpoint/2010/main" val="17746570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691E4-9E56-4C6D-888F-C77AA90AD612}"/>
              </a:ext>
            </a:extLst>
          </p:cNvPr>
          <p:cNvSpPr>
            <a:spLocks noGrp="1"/>
          </p:cNvSpPr>
          <p:nvPr>
            <p:ph type="title"/>
          </p:nvPr>
        </p:nvSpPr>
        <p:spPr/>
        <p:txBody>
          <a:bodyPr/>
          <a:lstStyle/>
          <a:p>
            <a:r>
              <a:rPr lang="zh-CN" altLang="en-US" dirty="0"/>
              <a:t>提升批处理</a:t>
            </a:r>
            <a:r>
              <a:rPr lang="en-US" altLang="zh-CN" dirty="0"/>
              <a:t>(Batch Size)</a:t>
            </a:r>
            <a:r>
              <a:rPr lang="zh-CN" altLang="en-US" dirty="0"/>
              <a:t>可以提升吞吐量</a:t>
            </a:r>
            <a:endParaRPr lang="en-US" altLang="zh-CN" dirty="0"/>
          </a:p>
        </p:txBody>
      </p:sp>
      <p:sp>
        <p:nvSpPr>
          <p:cNvPr id="3" name="Text Placeholder 2">
            <a:extLst>
              <a:ext uri="{FF2B5EF4-FFF2-40B4-BE49-F238E27FC236}">
                <a16:creationId xmlns:a16="http://schemas.microsoft.com/office/drawing/2014/main" id="{7AFC3CF8-8DCB-43D1-B11D-DAE512981A15}"/>
              </a:ext>
            </a:extLst>
          </p:cNvPr>
          <p:cNvSpPr>
            <a:spLocks noGrp="1"/>
          </p:cNvSpPr>
          <p:nvPr>
            <p:ph type="body" sz="quarter" idx="10"/>
          </p:nvPr>
        </p:nvSpPr>
        <p:spPr>
          <a:xfrm>
            <a:off x="586390" y="1434369"/>
            <a:ext cx="10260286" cy="1895904"/>
          </a:xfrm>
        </p:spPr>
        <p:txBody>
          <a:bodyPr/>
          <a:lstStyle/>
          <a:p>
            <a:r>
              <a:rPr lang="zh-CN" altLang="en-US" dirty="0"/>
              <a:t>对于高请求数量和频率的场景</a:t>
            </a:r>
            <a:endParaRPr lang="en-US" altLang="zh-CN" dirty="0"/>
          </a:p>
          <a:p>
            <a:pPr marL="457200" indent="-457200">
              <a:buFont typeface="Arial" panose="020B0604020202020204" pitchFamily="34" charset="0"/>
              <a:buChar char="•"/>
            </a:pPr>
            <a:r>
              <a:rPr lang="zh-CN" altLang="en-US" dirty="0"/>
              <a:t>通过大的批处理</a:t>
            </a:r>
            <a:r>
              <a:rPr lang="en-US" altLang="zh-CN" dirty="0"/>
              <a:t>(Batch Size)</a:t>
            </a:r>
            <a:r>
              <a:rPr lang="zh-CN" altLang="en-US" dirty="0"/>
              <a:t>可以提升吞吐</a:t>
            </a:r>
            <a:endParaRPr lang="en-US" altLang="zh-CN" dirty="0"/>
          </a:p>
          <a:p>
            <a:pPr marL="457200" indent="-457200">
              <a:buFont typeface="Arial" panose="020B0604020202020204" pitchFamily="34" charset="0"/>
              <a:buChar char="•"/>
            </a:pPr>
            <a:r>
              <a:rPr lang="zh-CN" altLang="en-US" dirty="0"/>
              <a:t>但是需要满足一定的延迟约束</a:t>
            </a:r>
            <a:endParaRPr lang="en-US" dirty="0"/>
          </a:p>
        </p:txBody>
      </p:sp>
      <p:sp>
        <p:nvSpPr>
          <p:cNvPr id="5" name="Rectangle 4">
            <a:extLst>
              <a:ext uri="{FF2B5EF4-FFF2-40B4-BE49-F238E27FC236}">
                <a16:creationId xmlns:a16="http://schemas.microsoft.com/office/drawing/2014/main" id="{06BBEE65-4824-402B-83C7-87C830356C78}"/>
              </a:ext>
            </a:extLst>
          </p:cNvPr>
          <p:cNvSpPr/>
          <p:nvPr/>
        </p:nvSpPr>
        <p:spPr>
          <a:xfrm>
            <a:off x="5675586" y="6426624"/>
            <a:ext cx="6516414" cy="307777"/>
          </a:xfrm>
          <a:prstGeom prst="rect">
            <a:avLst/>
          </a:prstGeom>
        </p:spPr>
        <p:txBody>
          <a:bodyPr wrap="square">
            <a:spAutoFit/>
          </a:bodyPr>
          <a:lstStyle/>
          <a:p>
            <a:r>
              <a:rPr lang="en-US" sz="1400" dirty="0">
                <a:hlinkClick r:id="rId2">
                  <a:extLst>
                    <a:ext uri="{A12FA001-AC4F-418D-AE19-62706E023703}">
                      <ahyp:hlinkClr xmlns:ahyp="http://schemas.microsoft.com/office/drawing/2018/hyperlinkcolor" val="tx"/>
                    </a:ext>
                  </a:extLst>
                </a:hlinkClick>
              </a:rPr>
              <a:t>https://developer.nvidia.com/deep-learning-performance-training-inference</a:t>
            </a:r>
            <a:r>
              <a:rPr lang="en-US" sz="1400" dirty="0"/>
              <a:t> </a:t>
            </a:r>
          </a:p>
        </p:txBody>
      </p:sp>
      <p:pic>
        <p:nvPicPr>
          <p:cNvPr id="6" name="Picture 5">
            <a:extLst>
              <a:ext uri="{FF2B5EF4-FFF2-40B4-BE49-F238E27FC236}">
                <a16:creationId xmlns:a16="http://schemas.microsoft.com/office/drawing/2014/main" id="{E96E54B2-2EA3-4223-AC49-637465C71011}"/>
              </a:ext>
            </a:extLst>
          </p:cNvPr>
          <p:cNvPicPr>
            <a:picLocks noChangeAspect="1"/>
          </p:cNvPicPr>
          <p:nvPr/>
        </p:nvPicPr>
        <p:blipFill>
          <a:blip r:embed="rId3"/>
          <a:stretch>
            <a:fillRect/>
          </a:stretch>
        </p:blipFill>
        <p:spPr>
          <a:xfrm>
            <a:off x="3428592" y="2986739"/>
            <a:ext cx="5886256" cy="3330272"/>
          </a:xfrm>
          <a:prstGeom prst="rect">
            <a:avLst/>
          </a:prstGeom>
        </p:spPr>
      </p:pic>
      <p:sp>
        <p:nvSpPr>
          <p:cNvPr id="4" name="Rectangle 3">
            <a:extLst>
              <a:ext uri="{FF2B5EF4-FFF2-40B4-BE49-F238E27FC236}">
                <a16:creationId xmlns:a16="http://schemas.microsoft.com/office/drawing/2014/main" id="{6E1266F5-9913-486E-A853-AD2FCF0B956F}"/>
              </a:ext>
            </a:extLst>
          </p:cNvPr>
          <p:cNvSpPr/>
          <p:nvPr/>
        </p:nvSpPr>
        <p:spPr bwMode="auto">
          <a:xfrm>
            <a:off x="5707117" y="3429000"/>
            <a:ext cx="1166649" cy="2698531"/>
          </a:xfrm>
          <a:prstGeom prst="rect">
            <a:avLst/>
          </a:prstGeom>
          <a:solidFill>
            <a:schemeClr val="lt1">
              <a:alpha val="0"/>
            </a:schemeClr>
          </a:solidFill>
          <a:ln w="2540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26439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吞吐量优化问题</a:t>
            </a:r>
            <a:endParaRPr lang="en-US" dirty="0"/>
          </a:p>
        </p:txBody>
      </p:sp>
      <p:sp>
        <p:nvSpPr>
          <p:cNvPr id="6" name="Text Placeholder 5"/>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zh-CN" altLang="en-US" dirty="0"/>
              <a:t>定义优化问题</a:t>
            </a:r>
            <a:endParaRPr lang="en-US" altLang="zh-CN"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52721F3-B98B-4D32-97FB-B9D39C4EC7DE}"/>
                  </a:ext>
                </a:extLst>
              </p:cNvPr>
              <p:cNvSpPr txBox="1"/>
              <p:nvPr/>
            </p:nvSpPr>
            <p:spPr>
              <a:xfrm>
                <a:off x="3882832" y="2165374"/>
                <a:ext cx="3935885" cy="423001"/>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func>
                        <m:funcPr>
                          <m:ctrlPr>
                            <a:rPr lang="en-US" sz="2000" b="0" i="1" smtClean="0">
                              <a:gradFill>
                                <a:gsLst>
                                  <a:gs pos="2917">
                                    <a:schemeClr val="tx1"/>
                                  </a:gs>
                                  <a:gs pos="30000">
                                    <a:schemeClr val="tx1"/>
                                  </a:gs>
                                </a:gsLst>
                                <a:lin ang="5400000" scaled="0"/>
                              </a:gradFill>
                              <a:latin typeface="Cambria Math" panose="02040503050406030204" pitchFamily="18" charset="0"/>
                            </a:rPr>
                          </m:ctrlPr>
                        </m:funcPr>
                        <m:fName>
                          <m:limLow>
                            <m:limLowPr>
                              <m:ctrlPr>
                                <a:rPr lang="en-US" sz="2000" b="0" i="1" smtClean="0">
                                  <a:gradFill>
                                    <a:gsLst>
                                      <a:gs pos="2917">
                                        <a:schemeClr val="tx1"/>
                                      </a:gs>
                                      <a:gs pos="30000">
                                        <a:schemeClr val="tx1"/>
                                      </a:gs>
                                    </a:gsLst>
                                    <a:lin ang="5400000" scaled="0"/>
                                  </a:gradFill>
                                  <a:latin typeface="Cambria Math" panose="02040503050406030204" pitchFamily="18" charset="0"/>
                                </a:rPr>
                              </m:ctrlPr>
                            </m:limLowPr>
                            <m:e>
                              <m:r>
                                <m:rPr>
                                  <m:sty m:val="p"/>
                                </m:rPr>
                                <a:rPr lang="en-US" sz="2000" b="0" i="0" smtClean="0">
                                  <a:gradFill>
                                    <a:gsLst>
                                      <a:gs pos="2917">
                                        <a:schemeClr val="tx1"/>
                                      </a:gs>
                                      <a:gs pos="30000">
                                        <a:schemeClr val="tx1"/>
                                      </a:gs>
                                    </a:gsLst>
                                    <a:lin ang="5400000" scaled="0"/>
                                  </a:gradFill>
                                  <a:latin typeface="Cambria Math" panose="02040503050406030204" pitchFamily="18" charset="0"/>
                                </a:rPr>
                                <m:t>max</m:t>
                              </m:r>
                            </m:e>
                            <m:lim>
                              <m:r>
                                <a:rPr lang="en-US" sz="2000" b="0" i="1" smtClean="0">
                                  <a:gradFill>
                                    <a:gsLst>
                                      <a:gs pos="2917">
                                        <a:schemeClr val="tx1"/>
                                      </a:gs>
                                      <a:gs pos="30000">
                                        <a:schemeClr val="tx1"/>
                                      </a:gs>
                                    </a:gsLst>
                                    <a:lin ang="5400000" scaled="0"/>
                                  </a:gradFill>
                                  <a:latin typeface="Cambria Math" panose="02040503050406030204" pitchFamily="18" charset="0"/>
                                </a:rPr>
                                <m:t>𝑏𝑎𝑡𝑐h</m:t>
                              </m:r>
                              <m:r>
                                <a:rPr lang="en-US" sz="2000" b="0" i="1" smtClean="0">
                                  <a:gradFill>
                                    <a:gsLst>
                                      <a:gs pos="2917">
                                        <a:schemeClr val="tx1"/>
                                      </a:gs>
                                      <a:gs pos="30000">
                                        <a:schemeClr val="tx1"/>
                                      </a:gs>
                                    </a:gsLst>
                                    <a:lin ang="5400000" scaled="0"/>
                                  </a:gradFill>
                                  <a:latin typeface="Cambria Math" panose="02040503050406030204" pitchFamily="18" charset="0"/>
                                </a:rPr>
                                <m:t>_</m:t>
                              </m:r>
                              <m:r>
                                <a:rPr lang="en-US" sz="2000" b="0" i="1" smtClean="0">
                                  <a:gradFill>
                                    <a:gsLst>
                                      <a:gs pos="2917">
                                        <a:schemeClr val="tx1"/>
                                      </a:gs>
                                      <a:gs pos="30000">
                                        <a:schemeClr val="tx1"/>
                                      </a:gs>
                                    </a:gsLst>
                                    <a:lin ang="5400000" scaled="0"/>
                                  </a:gradFill>
                                  <a:latin typeface="Cambria Math" panose="02040503050406030204" pitchFamily="18" charset="0"/>
                                </a:rPr>
                                <m:t>𝑠𝑖𝑧𝑒</m:t>
                              </m:r>
                            </m:lim>
                          </m:limLow>
                          <m:r>
                            <a:rPr lang="en-US" sz="2000" b="0" i="1" smtClean="0">
                              <a:gradFill>
                                <a:gsLst>
                                  <a:gs pos="2917">
                                    <a:schemeClr val="tx1"/>
                                  </a:gs>
                                  <a:gs pos="30000">
                                    <a:schemeClr val="tx1"/>
                                  </a:gs>
                                </a:gsLst>
                                <a:lin ang="5400000" scaled="0"/>
                              </a:gradFill>
                              <a:latin typeface="Cambria Math" panose="02040503050406030204" pitchFamily="18" charset="0"/>
                            </a:rPr>
                            <m:t> </m:t>
                          </m:r>
                        </m:fName>
                        <m:e>
                          <m:r>
                            <a:rPr lang="en-US" sz="2000" b="0" i="1" smtClean="0">
                              <a:gradFill>
                                <a:gsLst>
                                  <a:gs pos="2917">
                                    <a:schemeClr val="tx1"/>
                                  </a:gs>
                                  <a:gs pos="30000">
                                    <a:schemeClr val="tx1"/>
                                  </a:gs>
                                </a:gsLst>
                                <a:lin ang="5400000" scaled="0"/>
                              </a:gradFill>
                              <a:latin typeface="Cambria Math" panose="02040503050406030204" pitchFamily="18" charset="0"/>
                            </a:rPr>
                            <m:t>𝑇h𝑟𝑜𝑢𝑔h𝑝𝑢𝑡</m:t>
                          </m:r>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rPr>
                            <m:t>𝑏𝑎𝑡𝑐h</m:t>
                          </m:r>
                          <m:r>
                            <a:rPr lang="en-US" sz="2000" b="0" i="1" smtClean="0">
                              <a:gradFill>
                                <a:gsLst>
                                  <a:gs pos="2917">
                                    <a:schemeClr val="tx1"/>
                                  </a:gs>
                                  <a:gs pos="30000">
                                    <a:schemeClr val="tx1"/>
                                  </a:gs>
                                </a:gsLst>
                                <a:lin ang="5400000" scaled="0"/>
                              </a:gradFill>
                              <a:latin typeface="Cambria Math" panose="02040503050406030204" pitchFamily="18" charset="0"/>
                            </a:rPr>
                            <m:t>_</m:t>
                          </m:r>
                          <m:r>
                            <a:rPr lang="en-US" sz="2000" b="0" i="1" smtClean="0">
                              <a:gradFill>
                                <a:gsLst>
                                  <a:gs pos="2917">
                                    <a:schemeClr val="tx1"/>
                                  </a:gs>
                                  <a:gs pos="30000">
                                    <a:schemeClr val="tx1"/>
                                  </a:gs>
                                </a:gsLst>
                                <a:lin ang="5400000" scaled="0"/>
                              </a:gradFill>
                              <a:latin typeface="Cambria Math" panose="02040503050406030204" pitchFamily="18" charset="0"/>
                            </a:rPr>
                            <m:t>𝑠𝑖𝑧𝑒</m:t>
                          </m:r>
                          <m:r>
                            <a:rPr lang="en-US" sz="2000" b="0" i="1" smtClean="0">
                              <a:gradFill>
                                <a:gsLst>
                                  <a:gs pos="2917">
                                    <a:schemeClr val="tx1"/>
                                  </a:gs>
                                  <a:gs pos="30000">
                                    <a:schemeClr val="tx1"/>
                                  </a:gs>
                                </a:gsLst>
                                <a:lin ang="5400000" scaled="0"/>
                              </a:gradFill>
                              <a:latin typeface="Cambria Math" panose="02040503050406030204" pitchFamily="18" charset="0"/>
                            </a:rPr>
                            <m:t>)</m:t>
                          </m:r>
                        </m:e>
                      </m:func>
                    </m:oMath>
                  </m:oMathPara>
                </a14:m>
                <a:endParaRPr lang="en-US" sz="2000" dirty="0" err="1">
                  <a:gradFill>
                    <a:gsLst>
                      <a:gs pos="2917">
                        <a:schemeClr val="tx1"/>
                      </a:gs>
                      <a:gs pos="30000">
                        <a:schemeClr val="tx1"/>
                      </a:gs>
                    </a:gsLst>
                    <a:lin ang="5400000" scaled="0"/>
                  </a:gradFill>
                </a:endParaRPr>
              </a:p>
            </p:txBody>
          </p:sp>
        </mc:Choice>
        <mc:Fallback xmlns="">
          <p:sp>
            <p:nvSpPr>
              <p:cNvPr id="2" name="TextBox 1">
                <a:extLst>
                  <a:ext uri="{FF2B5EF4-FFF2-40B4-BE49-F238E27FC236}">
                    <a16:creationId xmlns:a16="http://schemas.microsoft.com/office/drawing/2014/main" id="{C52721F3-B98B-4D32-97FB-B9D39C4EC7DE}"/>
                  </a:ext>
                </a:extLst>
              </p:cNvPr>
              <p:cNvSpPr txBox="1">
                <a:spLocks noRot="1" noChangeAspect="1" noMove="1" noResize="1" noEditPoints="1" noAdjustHandles="1" noChangeArrowheads="1" noChangeShapeType="1" noTextEdit="1"/>
              </p:cNvSpPr>
              <p:nvPr/>
            </p:nvSpPr>
            <p:spPr>
              <a:xfrm>
                <a:off x="3882832" y="2165374"/>
                <a:ext cx="3935885" cy="4230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B76EF5-FDA4-4600-8958-CF3DB4394F90}"/>
                  </a:ext>
                </a:extLst>
              </p:cNvPr>
              <p:cNvSpPr txBox="1"/>
              <p:nvPr/>
            </p:nvSpPr>
            <p:spPr>
              <a:xfrm>
                <a:off x="2542030" y="3891822"/>
                <a:ext cx="693497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i="1" smtClean="0">
                          <a:gradFill>
                            <a:gsLst>
                              <a:gs pos="2917">
                                <a:schemeClr val="tx1"/>
                              </a:gs>
                              <a:gs pos="30000">
                                <a:schemeClr val="tx1"/>
                              </a:gs>
                            </a:gsLst>
                            <a:lin ang="5400000" scaled="0"/>
                          </a:gradFill>
                          <a:latin typeface="Cambria Math" panose="02040503050406030204" pitchFamily="18" charset="0"/>
                        </a:rPr>
                        <m:t>𝑙𝑎𝑡𝑒𝑛𝑐𝑦</m:t>
                      </m:r>
                      <m:d>
                        <m:dPr>
                          <m:ctrlPr>
                            <a:rPr lang="en-US" sz="2000" i="1">
                              <a:gradFill>
                                <a:gsLst>
                                  <a:gs pos="2917">
                                    <a:schemeClr val="tx1"/>
                                  </a:gs>
                                  <a:gs pos="30000">
                                    <a:schemeClr val="tx1"/>
                                  </a:gs>
                                </a:gsLst>
                                <a:lin ang="5400000" scaled="0"/>
                              </a:gradFill>
                              <a:latin typeface="Cambria Math" panose="02040503050406030204" pitchFamily="18" charset="0"/>
                            </a:rPr>
                          </m:ctrlPr>
                        </m:dPr>
                        <m:e>
                          <m:r>
                            <a:rPr lang="en-US" sz="2000" i="1">
                              <a:gradFill>
                                <a:gsLst>
                                  <a:gs pos="2917">
                                    <a:schemeClr val="tx1"/>
                                  </a:gs>
                                  <a:gs pos="30000">
                                    <a:schemeClr val="tx1"/>
                                  </a:gs>
                                </a:gsLst>
                                <a:lin ang="5400000" scaled="0"/>
                              </a:gradFill>
                              <a:latin typeface="Cambria Math" panose="02040503050406030204" pitchFamily="18" charset="0"/>
                            </a:rPr>
                            <m:t>𝑏𝑎𝑡𝑐h</m:t>
                          </m:r>
                          <m:r>
                            <a:rPr lang="en-US" sz="2000" i="1">
                              <a:gradFill>
                                <a:gsLst>
                                  <a:gs pos="2917">
                                    <a:schemeClr val="tx1"/>
                                  </a:gs>
                                  <a:gs pos="30000">
                                    <a:schemeClr val="tx1"/>
                                  </a:gs>
                                </a:gsLst>
                                <a:lin ang="5400000" scaled="0"/>
                              </a:gradFill>
                              <a:latin typeface="Cambria Math" panose="02040503050406030204" pitchFamily="18" charset="0"/>
                            </a:rPr>
                            <m:t>_</m:t>
                          </m:r>
                          <m:r>
                            <a:rPr lang="en-US" sz="2000" i="1">
                              <a:gradFill>
                                <a:gsLst>
                                  <a:gs pos="2917">
                                    <a:schemeClr val="tx1"/>
                                  </a:gs>
                                  <a:gs pos="30000">
                                    <a:schemeClr val="tx1"/>
                                  </a:gs>
                                </a:gsLst>
                                <a:lin ang="5400000" scaled="0"/>
                              </a:gradFill>
                              <a:latin typeface="Cambria Math" panose="02040503050406030204" pitchFamily="18" charset="0"/>
                            </a:rPr>
                            <m:t>𝑠𝑖𝑧𝑒</m:t>
                          </m:r>
                        </m:e>
                      </m:d>
                      <m:r>
                        <a:rPr lang="en-US" sz="2000" i="1">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𝑜𝑣𝑒𝑟h𝑒𝑎𝑑</m:t>
                      </m:r>
                      <m:r>
                        <a:rPr lang="en-US" sz="2000" i="1">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𝑏𝑎𝑡𝑐h</m:t>
                      </m:r>
                      <m:r>
                        <a:rPr lang="en-US" sz="2000" b="0" i="1" smtClean="0">
                          <a:gradFill>
                            <a:gsLst>
                              <a:gs pos="2917">
                                <a:schemeClr val="tx1"/>
                              </a:gs>
                              <a:gs pos="30000">
                                <a:schemeClr val="tx1"/>
                              </a:gs>
                            </a:gsLst>
                            <a:lin ang="5400000" scaled="0"/>
                          </a:gradFill>
                          <a:latin typeface="Cambria Math" panose="02040503050406030204" pitchFamily="18" charset="0"/>
                        </a:rPr>
                        <m:t>_</m:t>
                      </m:r>
                      <m:r>
                        <a:rPr lang="en-US" sz="2000" b="0" i="1" smtClean="0">
                          <a:gradFill>
                            <a:gsLst>
                              <a:gs pos="2917">
                                <a:schemeClr val="tx1"/>
                              </a:gs>
                              <a:gs pos="30000">
                                <a:schemeClr val="tx1"/>
                              </a:gs>
                            </a:gsLst>
                            <a:lin ang="5400000" scaled="0"/>
                          </a:gradFill>
                          <a:latin typeface="Cambria Math" panose="02040503050406030204" pitchFamily="18" charset="0"/>
                        </a:rPr>
                        <m:t>𝑠𝑖𝑧𝑒</m:t>
                      </m:r>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𝑙𝑎𝑡𝑒𝑛𝑐𝑦</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_</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𝑠𝑙𝑎</m:t>
                      </m:r>
                    </m:oMath>
                  </m:oMathPara>
                </a14:m>
                <a:endParaRPr lang="en-US" sz="2000" dirty="0" err="1">
                  <a:gradFill>
                    <a:gsLst>
                      <a:gs pos="2917">
                        <a:schemeClr val="tx1"/>
                      </a:gs>
                      <a:gs pos="30000">
                        <a:schemeClr val="tx1"/>
                      </a:gs>
                    </a:gsLst>
                    <a:lin ang="5400000" scaled="0"/>
                  </a:gradFill>
                </a:endParaRPr>
              </a:p>
            </p:txBody>
          </p:sp>
        </mc:Choice>
        <mc:Fallback xmlns="">
          <p:sp>
            <p:nvSpPr>
              <p:cNvPr id="5" name="TextBox 4">
                <a:extLst>
                  <a:ext uri="{FF2B5EF4-FFF2-40B4-BE49-F238E27FC236}">
                    <a16:creationId xmlns:a16="http://schemas.microsoft.com/office/drawing/2014/main" id="{01B76EF5-FDA4-4600-8958-CF3DB4394F90}"/>
                  </a:ext>
                </a:extLst>
              </p:cNvPr>
              <p:cNvSpPr txBox="1">
                <a:spLocks noRot="1" noChangeAspect="1" noMove="1" noResize="1" noEditPoints="1" noAdjustHandles="1" noChangeArrowheads="1" noChangeShapeType="1" noTextEdit="1"/>
              </p:cNvSpPr>
              <p:nvPr/>
            </p:nvSpPr>
            <p:spPr>
              <a:xfrm>
                <a:off x="2542030" y="3891822"/>
                <a:ext cx="6934975" cy="307777"/>
              </a:xfrm>
              <a:prstGeom prst="rect">
                <a:avLst/>
              </a:prstGeom>
              <a:blipFill>
                <a:blip r:embed="rId4"/>
                <a:stretch>
                  <a:fillRect/>
                </a:stretch>
              </a:blipFill>
            </p:spPr>
            <p:txBody>
              <a:bodyPr/>
              <a:lstStyle/>
              <a:p>
                <a:r>
                  <a:rPr lang="en-US">
                    <a:noFill/>
                  </a:rPr>
                  <a:t> </a:t>
                </a:r>
              </a:p>
            </p:txBody>
          </p:sp>
        </mc:Fallback>
      </mc:AlternateContent>
      <p:sp>
        <p:nvSpPr>
          <p:cNvPr id="7" name="Text Placeholder 5">
            <a:extLst>
              <a:ext uri="{FF2B5EF4-FFF2-40B4-BE49-F238E27FC236}">
                <a16:creationId xmlns:a16="http://schemas.microsoft.com/office/drawing/2014/main" id="{4679028B-302D-4806-93AC-2630E9E73F63}"/>
              </a:ext>
            </a:extLst>
          </p:cNvPr>
          <p:cNvSpPr txBox="1">
            <a:spLocks/>
          </p:cNvSpPr>
          <p:nvPr/>
        </p:nvSpPr>
        <p:spPr>
          <a:xfrm>
            <a:off x="721698" y="3168704"/>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dirty="0"/>
              <a:t>约束</a:t>
            </a:r>
            <a:endParaRPr lang="en-US" altLang="zh-CN" dirty="0"/>
          </a:p>
        </p:txBody>
      </p:sp>
    </p:spTree>
    <p:extLst>
      <p:ext uri="{BB962C8B-B14F-4D97-AF65-F5344CB8AC3E}">
        <p14:creationId xmlns:p14="http://schemas.microsoft.com/office/powerpoint/2010/main" val="190477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781FC-14BB-45D4-9408-C2C248E49BF9}"/>
              </a:ext>
            </a:extLst>
          </p:cNvPr>
          <p:cNvSpPr>
            <a:spLocks noGrp="1"/>
          </p:cNvSpPr>
          <p:nvPr>
            <p:ph type="title"/>
          </p:nvPr>
        </p:nvSpPr>
        <p:spPr/>
        <p:txBody>
          <a:bodyPr/>
          <a:lstStyle/>
          <a:p>
            <a:r>
              <a:rPr lang="zh-CN" altLang="en-US" dirty="0"/>
              <a:t>动态批处理尺寸</a:t>
            </a:r>
            <a:r>
              <a:rPr lang="en-US" altLang="zh-CN" dirty="0"/>
              <a:t>(Batch Size)</a:t>
            </a:r>
            <a:endParaRPr lang="zh-CN" altLang="en-US" dirty="0"/>
          </a:p>
        </p:txBody>
      </p:sp>
      <p:sp>
        <p:nvSpPr>
          <p:cNvPr id="3" name="Text Placeholder 2">
            <a:extLst>
              <a:ext uri="{FF2B5EF4-FFF2-40B4-BE49-F238E27FC236}">
                <a16:creationId xmlns:a16="http://schemas.microsoft.com/office/drawing/2014/main" id="{F9D58C54-FC4C-4589-9A7A-24AA332C70CA}"/>
              </a:ext>
            </a:extLst>
          </p:cNvPr>
          <p:cNvSpPr>
            <a:spLocks noGrp="1"/>
          </p:cNvSpPr>
          <p:nvPr>
            <p:ph type="body" sz="quarter" idx="10"/>
          </p:nvPr>
        </p:nvSpPr>
        <p:spPr>
          <a:xfrm>
            <a:off x="586389" y="1434370"/>
            <a:ext cx="6329418" cy="3927229"/>
          </a:xfrm>
        </p:spPr>
        <p:txBody>
          <a:bodyPr/>
          <a:lstStyle/>
          <a:p>
            <a:r>
              <a:rPr lang="en-US" dirty="0"/>
              <a:t>Additive Increase Multiplicative Decrease (AIMD) </a:t>
            </a:r>
            <a:r>
              <a:rPr lang="zh-CN" altLang="en-US" dirty="0"/>
              <a:t>策略</a:t>
            </a:r>
            <a:endParaRPr lang="en-US" altLang="zh-CN" dirty="0"/>
          </a:p>
          <a:p>
            <a:pPr marL="457200" indent="-457200">
              <a:buFont typeface="Arial" panose="020B0604020202020204" pitchFamily="34" charset="0"/>
              <a:buChar char="•"/>
            </a:pPr>
            <a:r>
              <a:rPr lang="zh-CN" altLang="en-US" dirty="0"/>
              <a:t>加性增加</a:t>
            </a:r>
            <a:r>
              <a:rPr lang="en-US" altLang="zh-CN" dirty="0"/>
              <a:t>(Addictive Increase): </a:t>
            </a:r>
          </a:p>
          <a:p>
            <a:pPr marL="685800" lvl="1" indent="-457200">
              <a:buFont typeface="Arial" panose="020B0604020202020204" pitchFamily="34" charset="0"/>
              <a:buChar char="•"/>
            </a:pPr>
            <a:r>
              <a:rPr lang="zh-CN" altLang="en-US" dirty="0"/>
              <a:t>将批次大小累加增加固定数量，直到处理批次的延迟超过目标延迟为止</a:t>
            </a:r>
            <a:endParaRPr lang="en-US" altLang="zh-CN" dirty="0"/>
          </a:p>
          <a:p>
            <a:pPr marL="457200" indent="-457200">
              <a:buFont typeface="Arial" panose="020B0604020202020204" pitchFamily="34" charset="0"/>
              <a:buChar char="•"/>
            </a:pPr>
            <a:r>
              <a:rPr lang="zh-CN" altLang="en-US" dirty="0"/>
              <a:t>乘性减少</a:t>
            </a:r>
            <a:r>
              <a:rPr lang="en-US" altLang="zh-CN" dirty="0"/>
              <a:t>(</a:t>
            </a:r>
            <a:r>
              <a:rPr lang="en-US" dirty="0"/>
              <a:t>Multiplicative Decrease): </a:t>
            </a:r>
          </a:p>
          <a:p>
            <a:pPr marL="685800" lvl="1" indent="-457200">
              <a:buFont typeface="Arial" panose="020B0604020202020204" pitchFamily="34" charset="0"/>
              <a:buChar char="•"/>
            </a:pPr>
            <a:r>
              <a:rPr lang="zh-CN" altLang="en-US" dirty="0"/>
              <a:t>当达到后，执行一个小的乘法回退，将批次大小减少了</a:t>
            </a:r>
            <a:r>
              <a:rPr lang="en-US" altLang="zh-CN" dirty="0"/>
              <a:t>10</a:t>
            </a:r>
            <a:r>
              <a:rPr lang="zh-CN" altLang="en-US" dirty="0"/>
              <a:t>％</a:t>
            </a:r>
            <a:endParaRPr lang="en-US" altLang="zh-CN" dirty="0"/>
          </a:p>
          <a:p>
            <a:pPr marL="685800" lvl="1" indent="-457200">
              <a:buFont typeface="Arial" panose="020B0604020202020204" pitchFamily="34" charset="0"/>
              <a:buChar char="•"/>
            </a:pPr>
            <a:r>
              <a:rPr lang="zh-CN" altLang="en-US" dirty="0"/>
              <a:t>因为最佳批次大小不会大幅波动，所以使用的退避常数要比其他</a:t>
            </a:r>
            <a:r>
              <a:rPr lang="en-US" altLang="zh-CN" dirty="0"/>
              <a:t>AIMD</a:t>
            </a:r>
            <a:r>
              <a:rPr lang="zh-CN" altLang="en-US" dirty="0"/>
              <a:t>方案小得多</a:t>
            </a:r>
            <a:endParaRPr lang="en-US" altLang="zh-CN" dirty="0"/>
          </a:p>
        </p:txBody>
      </p:sp>
      <p:pic>
        <p:nvPicPr>
          <p:cNvPr id="4" name="Picture 3">
            <a:extLst>
              <a:ext uri="{FF2B5EF4-FFF2-40B4-BE49-F238E27FC236}">
                <a16:creationId xmlns:a16="http://schemas.microsoft.com/office/drawing/2014/main" id="{CD97A60D-F3D5-4C60-BBE5-E2B4B0F61B11}"/>
              </a:ext>
            </a:extLst>
          </p:cNvPr>
          <p:cNvPicPr>
            <a:picLocks noChangeAspect="1"/>
          </p:cNvPicPr>
          <p:nvPr/>
        </p:nvPicPr>
        <p:blipFill>
          <a:blip r:embed="rId2"/>
          <a:stretch>
            <a:fillRect/>
          </a:stretch>
        </p:blipFill>
        <p:spPr>
          <a:xfrm>
            <a:off x="7124583" y="1975768"/>
            <a:ext cx="4309711" cy="2906463"/>
          </a:xfrm>
          <a:prstGeom prst="rect">
            <a:avLst/>
          </a:prstGeom>
        </p:spPr>
      </p:pic>
      <p:sp>
        <p:nvSpPr>
          <p:cNvPr id="5" name="Rectangle 4">
            <a:extLst>
              <a:ext uri="{FF2B5EF4-FFF2-40B4-BE49-F238E27FC236}">
                <a16:creationId xmlns:a16="http://schemas.microsoft.com/office/drawing/2014/main" id="{ABA62815-5430-4CFC-90E6-1C2A9794298F}"/>
              </a:ext>
            </a:extLst>
          </p:cNvPr>
          <p:cNvSpPr/>
          <p:nvPr/>
        </p:nvSpPr>
        <p:spPr>
          <a:xfrm>
            <a:off x="7510654" y="6400800"/>
            <a:ext cx="4681346" cy="307777"/>
          </a:xfrm>
          <a:prstGeom prst="rect">
            <a:avLst/>
          </a:prstGeom>
        </p:spPr>
        <p:txBody>
          <a:bodyPr wrap="none">
            <a:spAutoFit/>
          </a:bodyPr>
          <a:lstStyle/>
          <a:p>
            <a:r>
              <a:rPr lang="en-US" sz="1400" dirty="0"/>
              <a:t>Clipper: A Low-Latency Online Prediction Serving System</a:t>
            </a:r>
          </a:p>
        </p:txBody>
      </p:sp>
    </p:spTree>
    <p:extLst>
      <p:ext uri="{BB962C8B-B14F-4D97-AF65-F5344CB8AC3E}">
        <p14:creationId xmlns:p14="http://schemas.microsoft.com/office/powerpoint/2010/main" val="32990865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E5CDE-0542-44CA-BDC9-B648752CF346}"/>
              </a:ext>
            </a:extLst>
          </p:cNvPr>
          <p:cNvSpPr>
            <a:spLocks noGrp="1"/>
          </p:cNvSpPr>
          <p:nvPr>
            <p:ph type="title"/>
          </p:nvPr>
        </p:nvSpPr>
        <p:spPr/>
        <p:txBody>
          <a:bodyPr/>
          <a:lstStyle/>
          <a:p>
            <a:r>
              <a:rPr lang="zh-CN" altLang="en-US" dirty="0"/>
              <a:t>典型深度学习推理应用</a:t>
            </a:r>
            <a:endParaRPr lang="en-US" dirty="0"/>
          </a:p>
        </p:txBody>
      </p:sp>
      <p:pic>
        <p:nvPicPr>
          <p:cNvPr id="8" name="Picture 7">
            <a:extLst>
              <a:ext uri="{FF2B5EF4-FFF2-40B4-BE49-F238E27FC236}">
                <a16:creationId xmlns:a16="http://schemas.microsoft.com/office/drawing/2014/main" id="{9556C280-6434-42C5-847C-C46E6E942FEB}"/>
              </a:ext>
            </a:extLst>
          </p:cNvPr>
          <p:cNvPicPr>
            <a:picLocks noChangeAspect="1"/>
          </p:cNvPicPr>
          <p:nvPr/>
        </p:nvPicPr>
        <p:blipFill>
          <a:blip r:embed="rId2"/>
          <a:stretch>
            <a:fillRect/>
          </a:stretch>
        </p:blipFill>
        <p:spPr>
          <a:xfrm>
            <a:off x="1332942" y="2133599"/>
            <a:ext cx="2177513" cy="3066664"/>
          </a:xfrm>
          <a:prstGeom prst="rect">
            <a:avLst/>
          </a:prstGeom>
        </p:spPr>
      </p:pic>
      <p:sp>
        <p:nvSpPr>
          <p:cNvPr id="9" name="Text Placeholder 2">
            <a:extLst>
              <a:ext uri="{FF2B5EF4-FFF2-40B4-BE49-F238E27FC236}">
                <a16:creationId xmlns:a16="http://schemas.microsoft.com/office/drawing/2014/main" id="{B9D259F2-D76E-458A-8090-19FDCA27D1D3}"/>
              </a:ext>
            </a:extLst>
          </p:cNvPr>
          <p:cNvSpPr>
            <a:spLocks noGrp="1"/>
          </p:cNvSpPr>
          <p:nvPr>
            <p:ph type="body" sz="quarter" idx="10"/>
          </p:nvPr>
        </p:nvSpPr>
        <p:spPr>
          <a:xfrm>
            <a:off x="150388" y="5415253"/>
            <a:ext cx="4542620" cy="800219"/>
          </a:xfrm>
        </p:spPr>
        <p:txBody>
          <a:bodyPr/>
          <a:lstStyle/>
          <a:p>
            <a:pPr algn="ctr"/>
            <a:r>
              <a:rPr lang="zh-CN" altLang="en-US" dirty="0"/>
              <a:t>对话机器人</a:t>
            </a:r>
            <a:endParaRPr lang="en-US" altLang="zh-CN" dirty="0"/>
          </a:p>
          <a:p>
            <a:pPr algn="ctr"/>
            <a:r>
              <a:rPr lang="en-US" sz="2000" dirty="0"/>
              <a:t>(e.g. Microsoft Xiao Ice, etc.)</a:t>
            </a:r>
          </a:p>
        </p:txBody>
      </p:sp>
      <p:sp>
        <p:nvSpPr>
          <p:cNvPr id="11" name="Text Placeholder 2">
            <a:extLst>
              <a:ext uri="{FF2B5EF4-FFF2-40B4-BE49-F238E27FC236}">
                <a16:creationId xmlns:a16="http://schemas.microsoft.com/office/drawing/2014/main" id="{1CA754EC-3A59-4F3E-A09D-AAC6354D57D0}"/>
              </a:ext>
            </a:extLst>
          </p:cNvPr>
          <p:cNvSpPr txBox="1">
            <a:spLocks/>
          </p:cNvSpPr>
          <p:nvPr/>
        </p:nvSpPr>
        <p:spPr>
          <a:xfrm>
            <a:off x="4944477" y="5389132"/>
            <a:ext cx="230304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dirty="0"/>
              <a:t>新闻推荐系统</a:t>
            </a:r>
            <a:endParaRPr lang="en-US" altLang="zh-CN" dirty="0"/>
          </a:p>
          <a:p>
            <a:pPr algn="ctr"/>
            <a:r>
              <a:rPr lang="en-US" sz="2000" dirty="0"/>
              <a:t>(e.g. Bing News, etc.)</a:t>
            </a:r>
          </a:p>
        </p:txBody>
      </p:sp>
      <p:sp>
        <p:nvSpPr>
          <p:cNvPr id="13" name="Text Placeholder 2">
            <a:extLst>
              <a:ext uri="{FF2B5EF4-FFF2-40B4-BE49-F238E27FC236}">
                <a16:creationId xmlns:a16="http://schemas.microsoft.com/office/drawing/2014/main" id="{9253FF5F-4BAA-49DF-8152-79DE3BDF392C}"/>
              </a:ext>
            </a:extLst>
          </p:cNvPr>
          <p:cNvSpPr txBox="1">
            <a:spLocks/>
          </p:cNvSpPr>
          <p:nvPr/>
        </p:nvSpPr>
        <p:spPr>
          <a:xfrm>
            <a:off x="7498992" y="5389132"/>
            <a:ext cx="4750364"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dirty="0"/>
              <a:t>物体检测</a:t>
            </a:r>
            <a:endParaRPr lang="en-US" altLang="zh-CN" dirty="0"/>
          </a:p>
          <a:p>
            <a:pPr algn="ctr"/>
            <a:r>
              <a:rPr lang="en-US" sz="2000" dirty="0"/>
              <a:t>(e.g. Azure Cognitive Services, etc.)</a:t>
            </a:r>
          </a:p>
        </p:txBody>
      </p:sp>
      <p:pic>
        <p:nvPicPr>
          <p:cNvPr id="14" name="Picture 13">
            <a:extLst>
              <a:ext uri="{FF2B5EF4-FFF2-40B4-BE49-F238E27FC236}">
                <a16:creationId xmlns:a16="http://schemas.microsoft.com/office/drawing/2014/main" id="{A421FFD6-3F4E-4304-B033-4980F627BDBE}"/>
              </a:ext>
            </a:extLst>
          </p:cNvPr>
          <p:cNvPicPr>
            <a:picLocks noChangeAspect="1"/>
          </p:cNvPicPr>
          <p:nvPr/>
        </p:nvPicPr>
        <p:blipFill>
          <a:blip r:embed="rId3"/>
          <a:stretch>
            <a:fillRect/>
          </a:stretch>
        </p:blipFill>
        <p:spPr>
          <a:xfrm>
            <a:off x="5118500" y="2133598"/>
            <a:ext cx="1648888" cy="2938743"/>
          </a:xfrm>
          <a:prstGeom prst="rect">
            <a:avLst/>
          </a:prstGeom>
        </p:spPr>
      </p:pic>
      <p:pic>
        <p:nvPicPr>
          <p:cNvPr id="7" name="Picture 6">
            <a:extLst>
              <a:ext uri="{FF2B5EF4-FFF2-40B4-BE49-F238E27FC236}">
                <a16:creationId xmlns:a16="http://schemas.microsoft.com/office/drawing/2014/main" id="{C01DAD62-28E7-49BD-9D0F-52B0AE78219F}"/>
              </a:ext>
            </a:extLst>
          </p:cNvPr>
          <p:cNvPicPr>
            <a:picLocks noChangeAspect="1"/>
          </p:cNvPicPr>
          <p:nvPr/>
        </p:nvPicPr>
        <p:blipFill>
          <a:blip r:embed="rId4"/>
          <a:stretch>
            <a:fillRect/>
          </a:stretch>
        </p:blipFill>
        <p:spPr>
          <a:xfrm>
            <a:off x="9014465" y="2027292"/>
            <a:ext cx="1844593" cy="3279278"/>
          </a:xfrm>
          <a:prstGeom prst="rect">
            <a:avLst/>
          </a:prstGeom>
        </p:spPr>
      </p:pic>
    </p:spTree>
    <p:extLst>
      <p:ext uri="{BB962C8B-B14F-4D97-AF65-F5344CB8AC3E}">
        <p14:creationId xmlns:p14="http://schemas.microsoft.com/office/powerpoint/2010/main" val="24407715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主要内容</a:t>
            </a:r>
            <a:endParaRPr lang="en-US" dirty="0"/>
          </a:p>
        </p:txBody>
      </p:sp>
      <p:sp>
        <p:nvSpPr>
          <p:cNvPr id="6" name="Text Placeholder 5"/>
          <p:cNvSpPr>
            <a:spLocks noGrp="1"/>
          </p:cNvSpPr>
          <p:nvPr>
            <p:ph type="body" sz="quarter" idx="10"/>
          </p:nvPr>
        </p:nvSpPr>
        <p:spPr>
          <a:xfrm>
            <a:off x="586390" y="1434370"/>
            <a:ext cx="11018520" cy="3828740"/>
          </a:xfrm>
        </p:spPr>
        <p:txBody>
          <a:bodyPr/>
          <a:lstStyle/>
          <a:p>
            <a:pPr marL="457200" indent="-457200">
              <a:buFont typeface="Arial" panose="020B0604020202020204" pitchFamily="34" charset="0"/>
              <a:buChar char="•"/>
            </a:pPr>
            <a:r>
              <a:rPr lang="zh-CN" altLang="en-US" dirty="0">
                <a:solidFill>
                  <a:schemeClr val="tx1"/>
                </a:solidFill>
              </a:rPr>
              <a:t>推理</a:t>
            </a:r>
            <a:r>
              <a:rPr lang="en-US" altLang="zh-CN" dirty="0">
                <a:solidFill>
                  <a:schemeClr val="tx1"/>
                </a:solidFill>
              </a:rPr>
              <a:t>(Inference)</a:t>
            </a:r>
            <a:r>
              <a:rPr lang="zh-CN" altLang="en-US" dirty="0">
                <a:solidFill>
                  <a:schemeClr val="tx1"/>
                </a:solidFill>
              </a:rPr>
              <a:t>系统简介</a:t>
            </a:r>
            <a:endParaRPr lang="en-US" altLang="zh-CN" dirty="0">
              <a:solidFill>
                <a:schemeClr val="tx1"/>
              </a:solidFill>
            </a:endParaRPr>
          </a:p>
          <a:p>
            <a:pPr marL="457200" indent="-457200">
              <a:buFont typeface="Arial" panose="020B0604020202020204" pitchFamily="34" charset="0"/>
              <a:buChar char="•"/>
            </a:pPr>
            <a:r>
              <a:rPr lang="zh-CN" altLang="en-US" dirty="0"/>
              <a:t>推理系统设计与优化</a:t>
            </a:r>
            <a:endParaRPr lang="en-US" altLang="zh-CN" dirty="0"/>
          </a:p>
          <a:p>
            <a:pPr marL="685800" lvl="1" indent="-457200">
              <a:buFont typeface="Arial" panose="020B0604020202020204" pitchFamily="34" charset="0"/>
              <a:buChar char="•"/>
            </a:pPr>
            <a:r>
              <a:rPr lang="zh-CN" altLang="en-US" dirty="0"/>
              <a:t>延迟</a:t>
            </a:r>
            <a:r>
              <a:rPr lang="en-US" altLang="zh-CN" dirty="0"/>
              <a:t>(</a:t>
            </a:r>
            <a:r>
              <a:rPr lang="en-US" dirty="0"/>
              <a:t>Latency) </a:t>
            </a:r>
          </a:p>
          <a:p>
            <a:pPr marL="685800" lvl="1" indent="-457200">
              <a:buFont typeface="Arial" panose="020B0604020202020204" pitchFamily="34" charset="0"/>
              <a:buChar char="•"/>
            </a:pPr>
            <a:r>
              <a:rPr lang="zh-CN" altLang="en-US" dirty="0">
                <a:solidFill>
                  <a:schemeClr val="tx1"/>
                </a:solidFill>
              </a:rPr>
              <a:t>吞吐</a:t>
            </a:r>
            <a:r>
              <a:rPr lang="en-US" altLang="zh-CN" dirty="0">
                <a:solidFill>
                  <a:schemeClr val="tx1"/>
                </a:solidFill>
              </a:rPr>
              <a:t>(</a:t>
            </a:r>
            <a:r>
              <a:rPr lang="en-US" dirty="0">
                <a:solidFill>
                  <a:schemeClr val="tx1"/>
                </a:solidFill>
              </a:rPr>
              <a:t>Throughput)</a:t>
            </a:r>
          </a:p>
          <a:p>
            <a:pPr marL="685800" lvl="1" indent="-457200">
              <a:buFont typeface="Arial" panose="020B0604020202020204" pitchFamily="34" charset="0"/>
              <a:buChar char="•"/>
            </a:pPr>
            <a:r>
              <a:rPr lang="zh-CN" altLang="en-US" dirty="0">
                <a:solidFill>
                  <a:srgbClr val="FF0000"/>
                </a:solidFill>
              </a:rPr>
              <a:t>效率</a:t>
            </a:r>
            <a:r>
              <a:rPr lang="en-US" altLang="zh-CN" dirty="0">
                <a:solidFill>
                  <a:srgbClr val="FF0000"/>
                </a:solidFill>
              </a:rPr>
              <a:t>(</a:t>
            </a:r>
            <a:r>
              <a:rPr lang="en-US" dirty="0">
                <a:solidFill>
                  <a:srgbClr val="FF0000"/>
                </a:solidFill>
              </a:rPr>
              <a:t>Efficiency)</a:t>
            </a:r>
          </a:p>
          <a:p>
            <a:pPr marL="457200" indent="-457200">
              <a:buFont typeface="Arial" panose="020B0604020202020204" pitchFamily="34" charset="0"/>
              <a:buChar char="•"/>
            </a:pPr>
            <a:r>
              <a:rPr lang="zh-CN" altLang="en-US" dirty="0"/>
              <a:t>部署</a:t>
            </a:r>
            <a:r>
              <a:rPr lang="en-US" altLang="zh-CN" dirty="0"/>
              <a:t>(</a:t>
            </a:r>
            <a:r>
              <a:rPr lang="en-US" dirty="0"/>
              <a:t>Deployment)</a:t>
            </a:r>
          </a:p>
          <a:p>
            <a:pPr marL="685800" lvl="1" indent="-457200">
              <a:buFont typeface="Arial" panose="020B0604020202020204" pitchFamily="34" charset="0"/>
              <a:buChar char="•"/>
            </a:pPr>
            <a:r>
              <a:rPr lang="zh-CN" altLang="en-US" dirty="0"/>
              <a:t>扩展性</a:t>
            </a:r>
            <a:r>
              <a:rPr lang="en-US" altLang="zh-CN" dirty="0"/>
              <a:t>(Scalability)</a:t>
            </a:r>
          </a:p>
          <a:p>
            <a:pPr marL="685800" lvl="1" indent="-457200">
              <a:buFont typeface="Arial" panose="020B0604020202020204" pitchFamily="34" charset="0"/>
              <a:buChar char="•"/>
            </a:pPr>
            <a:r>
              <a:rPr lang="zh-CN" altLang="en-US" dirty="0"/>
              <a:t>灵活性</a:t>
            </a:r>
            <a:r>
              <a:rPr lang="en-US" altLang="zh-CN" dirty="0"/>
              <a:t>(</a:t>
            </a:r>
            <a:r>
              <a:rPr lang="en-US" dirty="0"/>
              <a:t>Flexibility)</a:t>
            </a: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39647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03DF-75E3-4E44-AB01-C45438050825}"/>
              </a:ext>
            </a:extLst>
          </p:cNvPr>
          <p:cNvSpPr>
            <a:spLocks noGrp="1"/>
          </p:cNvSpPr>
          <p:nvPr>
            <p:ph type="title"/>
          </p:nvPr>
        </p:nvSpPr>
        <p:spPr/>
        <p:txBody>
          <a:bodyPr/>
          <a:lstStyle/>
          <a:p>
            <a:r>
              <a:rPr lang="zh-CN" altLang="en-US" dirty="0"/>
              <a:t>效率</a:t>
            </a:r>
            <a:r>
              <a:rPr lang="en-US" altLang="zh-CN" dirty="0"/>
              <a:t>(</a:t>
            </a:r>
            <a:r>
              <a:rPr lang="en-US" dirty="0"/>
              <a:t>Efficiency)</a:t>
            </a:r>
          </a:p>
        </p:txBody>
      </p:sp>
      <p:sp>
        <p:nvSpPr>
          <p:cNvPr id="3" name="Text Placeholder 2">
            <a:extLst>
              <a:ext uri="{FF2B5EF4-FFF2-40B4-BE49-F238E27FC236}">
                <a16:creationId xmlns:a16="http://schemas.microsoft.com/office/drawing/2014/main" id="{CC9AD378-213E-483E-8DB0-3CA07F019703}"/>
              </a:ext>
            </a:extLst>
          </p:cNvPr>
          <p:cNvSpPr>
            <a:spLocks noGrp="1"/>
          </p:cNvSpPr>
          <p:nvPr>
            <p:ph type="body" sz="quarter" idx="10"/>
          </p:nvPr>
        </p:nvSpPr>
        <p:spPr>
          <a:xfrm>
            <a:off x="586390" y="1434370"/>
            <a:ext cx="11018520" cy="4419671"/>
          </a:xfrm>
        </p:spPr>
        <p:txBody>
          <a:bodyPr/>
          <a:lstStyle/>
          <a:p>
            <a:pPr marL="457200" indent="-457200">
              <a:buFont typeface="Arial" panose="020B0604020202020204" pitchFamily="34" charset="0"/>
              <a:buChar char="•"/>
            </a:pPr>
            <a:r>
              <a:rPr lang="zh-CN" altLang="en-US" dirty="0"/>
              <a:t>需要高效</a:t>
            </a:r>
            <a:r>
              <a:rPr lang="en-US" altLang="zh-CN" dirty="0"/>
              <a:t>(High Efficiency)</a:t>
            </a:r>
            <a:r>
              <a:rPr lang="zh-CN" altLang="en-US" dirty="0"/>
              <a:t>的原因</a:t>
            </a:r>
            <a:endParaRPr lang="en-US" altLang="zh-CN" dirty="0"/>
          </a:p>
          <a:p>
            <a:pPr marL="685800" lvl="1" indent="-457200">
              <a:buFont typeface="Arial" panose="020B0604020202020204" pitchFamily="34" charset="0"/>
              <a:buChar char="•"/>
            </a:pPr>
            <a:r>
              <a:rPr lang="zh-CN" altLang="en-US" dirty="0"/>
              <a:t>资源</a:t>
            </a:r>
            <a:r>
              <a:rPr lang="en-US" altLang="zh-CN" dirty="0"/>
              <a:t>(</a:t>
            </a:r>
            <a:r>
              <a:rPr lang="zh-CN" altLang="en-US" dirty="0"/>
              <a:t>内存等</a:t>
            </a:r>
            <a:r>
              <a:rPr lang="en-US" altLang="zh-CN" dirty="0"/>
              <a:t>)</a:t>
            </a:r>
            <a:r>
              <a:rPr lang="zh-CN" altLang="en-US" dirty="0"/>
              <a:t>约束</a:t>
            </a:r>
            <a:endParaRPr lang="en-US" altLang="zh-CN" dirty="0"/>
          </a:p>
          <a:p>
            <a:pPr marL="685800" lvl="1" indent="-457200">
              <a:buFont typeface="Arial" panose="020B0604020202020204" pitchFamily="34" charset="0"/>
              <a:buChar char="•"/>
            </a:pPr>
            <a:r>
              <a:rPr lang="zh-CN" altLang="en-US" dirty="0"/>
              <a:t>移动端有功耗的约束</a:t>
            </a:r>
            <a:endParaRPr lang="en-US" altLang="zh-CN" dirty="0"/>
          </a:p>
          <a:p>
            <a:pPr marL="685800" lvl="1" indent="-457200">
              <a:buFont typeface="Arial" panose="020B0604020202020204" pitchFamily="34" charset="0"/>
              <a:buChar char="•"/>
            </a:pPr>
            <a:r>
              <a:rPr lang="zh-CN" altLang="en-US" dirty="0"/>
              <a:t>云端有预算</a:t>
            </a:r>
            <a:r>
              <a:rPr lang="en-US" altLang="zh-CN" dirty="0"/>
              <a:t>(Budget)</a:t>
            </a:r>
            <a:r>
              <a:rPr lang="zh-CN" altLang="en-US" dirty="0"/>
              <a:t>的约束</a:t>
            </a:r>
            <a:endParaRPr lang="en-US" altLang="zh-CN" dirty="0"/>
          </a:p>
          <a:p>
            <a:pPr marL="457200" indent="-457200">
              <a:buFont typeface="Arial" panose="020B0604020202020204" pitchFamily="34" charset="0"/>
              <a:buChar char="•"/>
            </a:pPr>
            <a:r>
              <a:rPr lang="zh-CN" altLang="en-US" dirty="0"/>
              <a:t>高效率策略：</a:t>
            </a:r>
            <a:endParaRPr lang="en-US" altLang="zh-CN" dirty="0"/>
          </a:p>
          <a:p>
            <a:pPr marL="685800" lvl="1" indent="-457200">
              <a:buFont typeface="Arial" panose="020B0604020202020204" pitchFamily="34" charset="0"/>
              <a:buChar char="•"/>
            </a:pPr>
            <a:r>
              <a:rPr lang="zh-CN" altLang="en-US" dirty="0"/>
              <a:t>模型压缩</a:t>
            </a:r>
            <a:endParaRPr lang="en-US" altLang="zh-CN" dirty="0"/>
          </a:p>
          <a:p>
            <a:pPr marL="685800" lvl="1" indent="-457200">
              <a:buFont typeface="Arial" panose="020B0604020202020204" pitchFamily="34" charset="0"/>
              <a:buChar char="•"/>
            </a:pPr>
            <a:r>
              <a:rPr lang="zh-CN" altLang="en-US" dirty="0"/>
              <a:t>高效使用</a:t>
            </a:r>
            <a:r>
              <a:rPr lang="en-US" altLang="zh-CN" dirty="0"/>
              <a:t>GPU</a:t>
            </a:r>
          </a:p>
          <a:p>
            <a:pPr marL="914400" lvl="2" indent="-457200">
              <a:buFont typeface="Arial" panose="020B0604020202020204" pitchFamily="34" charset="0"/>
              <a:buChar char="•"/>
            </a:pPr>
            <a:r>
              <a:rPr lang="zh-CN" altLang="en-US" dirty="0"/>
              <a:t>利用加速器并行和优化模型执行</a:t>
            </a:r>
            <a:endParaRPr lang="en-US" altLang="zh-CN" dirty="0"/>
          </a:p>
          <a:p>
            <a:pPr marL="685800" lvl="1" indent="-457200">
              <a:buFont typeface="Arial" panose="020B0604020202020204" pitchFamily="34" charset="0"/>
              <a:buChar char="•"/>
            </a:pPr>
            <a:r>
              <a:rPr lang="zh-CN" altLang="en-US" dirty="0"/>
              <a:t>装箱</a:t>
            </a:r>
            <a:r>
              <a:rPr lang="en-US" altLang="zh-CN" dirty="0"/>
              <a:t>(bin-packing)</a:t>
            </a:r>
            <a:r>
              <a:rPr lang="zh-CN" altLang="en-US" dirty="0"/>
              <a:t>使用加速器</a:t>
            </a:r>
            <a:endParaRPr lang="en-US" altLang="zh-CN" dirty="0"/>
          </a:p>
          <a:p>
            <a:pPr marL="457200" indent="-457200">
              <a:buFont typeface="Arial" panose="020B0604020202020204" pitchFamily="34" charset="0"/>
              <a:buChar char="•"/>
            </a:pPr>
            <a:endParaRPr lang="en-US" altLang="zh-CN" dirty="0"/>
          </a:p>
          <a:p>
            <a:pPr marL="6858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25214296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3634-C09D-4F65-BC93-11DA322AEB83}"/>
              </a:ext>
            </a:extLst>
          </p:cNvPr>
          <p:cNvSpPr>
            <a:spLocks noGrp="1"/>
          </p:cNvSpPr>
          <p:nvPr>
            <p:ph type="title"/>
          </p:nvPr>
        </p:nvSpPr>
        <p:spPr/>
        <p:txBody>
          <a:bodyPr/>
          <a:lstStyle/>
          <a:p>
            <a:r>
              <a:rPr lang="zh-CN" altLang="en-US" dirty="0"/>
              <a:t>加速器的低效率使用</a:t>
            </a:r>
            <a:endParaRPr lang="en-US" dirty="0"/>
          </a:p>
        </p:txBody>
      </p:sp>
      <p:grpSp>
        <p:nvGrpSpPr>
          <p:cNvPr id="183" name="Group 182">
            <a:extLst>
              <a:ext uri="{FF2B5EF4-FFF2-40B4-BE49-F238E27FC236}">
                <a16:creationId xmlns:a16="http://schemas.microsoft.com/office/drawing/2014/main" id="{4383B5E1-492C-4E82-B2AD-55C290E6B171}"/>
              </a:ext>
            </a:extLst>
          </p:cNvPr>
          <p:cNvGrpSpPr/>
          <p:nvPr/>
        </p:nvGrpSpPr>
        <p:grpSpPr>
          <a:xfrm>
            <a:off x="2680663" y="2830552"/>
            <a:ext cx="7040182" cy="2721959"/>
            <a:chOff x="2145859" y="2480164"/>
            <a:chExt cx="7040182" cy="2721959"/>
          </a:xfrm>
        </p:grpSpPr>
        <p:grpSp>
          <p:nvGrpSpPr>
            <p:cNvPr id="161" name="Group 160">
              <a:extLst>
                <a:ext uri="{FF2B5EF4-FFF2-40B4-BE49-F238E27FC236}">
                  <a16:creationId xmlns:a16="http://schemas.microsoft.com/office/drawing/2014/main" id="{233365B2-D0AD-4AA3-9EEC-02BF1B83F5BC}"/>
                </a:ext>
              </a:extLst>
            </p:cNvPr>
            <p:cNvGrpSpPr/>
            <p:nvPr/>
          </p:nvGrpSpPr>
          <p:grpSpPr>
            <a:xfrm>
              <a:off x="3343214" y="2480164"/>
              <a:ext cx="5787476" cy="1923671"/>
              <a:chOff x="6738055" y="2469654"/>
              <a:chExt cx="5787476" cy="1923671"/>
            </a:xfrm>
          </p:grpSpPr>
          <p:sp>
            <p:nvSpPr>
              <p:cNvPr id="167" name="矩形: 圆角 122">
                <a:extLst>
                  <a:ext uri="{FF2B5EF4-FFF2-40B4-BE49-F238E27FC236}">
                    <a16:creationId xmlns:a16="http://schemas.microsoft.com/office/drawing/2014/main" id="{D24567B1-BFFE-4490-A2F0-CB7DEFD60A65}"/>
                  </a:ext>
                </a:extLst>
              </p:cNvPr>
              <p:cNvSpPr/>
              <p:nvPr/>
            </p:nvSpPr>
            <p:spPr>
              <a:xfrm>
                <a:off x="6738055" y="3106303"/>
                <a:ext cx="2139244" cy="525021"/>
              </a:xfrm>
              <a:prstGeom prst="roundRect">
                <a:avLst>
                  <a:gd name="adj" fmla="val 2498"/>
                </a:avLst>
              </a:prstGeom>
              <a:solidFill>
                <a:schemeClr val="accent2">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163" name="Group 162">
                <a:extLst>
                  <a:ext uri="{FF2B5EF4-FFF2-40B4-BE49-F238E27FC236}">
                    <a16:creationId xmlns:a16="http://schemas.microsoft.com/office/drawing/2014/main" id="{E8C8E3D9-D4C5-4B3B-86F3-41124EECAB35}"/>
                  </a:ext>
                </a:extLst>
              </p:cNvPr>
              <p:cNvGrpSpPr/>
              <p:nvPr/>
            </p:nvGrpSpPr>
            <p:grpSpPr>
              <a:xfrm>
                <a:off x="6738055" y="2469654"/>
                <a:ext cx="5787476" cy="1923671"/>
                <a:chOff x="4138822" y="2711368"/>
                <a:chExt cx="5787476" cy="760418"/>
              </a:xfrm>
            </p:grpSpPr>
            <p:sp>
              <p:nvSpPr>
                <p:cNvPr id="164" name="矩形: 圆角 122">
                  <a:extLst>
                    <a:ext uri="{FF2B5EF4-FFF2-40B4-BE49-F238E27FC236}">
                      <a16:creationId xmlns:a16="http://schemas.microsoft.com/office/drawing/2014/main" id="{B8243B85-228C-452D-8351-674548F99056}"/>
                    </a:ext>
                  </a:extLst>
                </p:cNvPr>
                <p:cNvSpPr/>
                <p:nvPr/>
              </p:nvSpPr>
              <p:spPr>
                <a:xfrm>
                  <a:off x="4138822" y="3264248"/>
                  <a:ext cx="5243737" cy="207538"/>
                </a:xfrm>
                <a:prstGeom prst="roundRect">
                  <a:avLst>
                    <a:gd name="adj" fmla="val 2498"/>
                  </a:avLst>
                </a:prstGeom>
                <a:solidFill>
                  <a:schemeClr val="accent6">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5" name="Rectangle 164">
                  <a:extLst>
                    <a:ext uri="{FF2B5EF4-FFF2-40B4-BE49-F238E27FC236}">
                      <a16:creationId xmlns:a16="http://schemas.microsoft.com/office/drawing/2014/main" id="{B575D8F8-CCC6-4F91-BCF6-A266053319CA}"/>
                    </a:ext>
                  </a:extLst>
                </p:cNvPr>
                <p:cNvSpPr/>
                <p:nvPr/>
              </p:nvSpPr>
              <p:spPr>
                <a:xfrm>
                  <a:off x="9382559" y="2711368"/>
                  <a:ext cx="543739" cy="121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时间</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73" name="矩形: 圆角 122">
              <a:extLst>
                <a:ext uri="{FF2B5EF4-FFF2-40B4-BE49-F238E27FC236}">
                  <a16:creationId xmlns:a16="http://schemas.microsoft.com/office/drawing/2014/main" id="{EA5661F9-0A58-4E1E-A2BC-629EEBD90471}"/>
                </a:ext>
              </a:extLst>
            </p:cNvPr>
            <p:cNvSpPr/>
            <p:nvPr/>
          </p:nvSpPr>
          <p:spPr>
            <a:xfrm>
              <a:off x="3343214" y="3878813"/>
              <a:ext cx="2920951" cy="525021"/>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4" name="Rectangle 173">
              <a:extLst>
                <a:ext uri="{FF2B5EF4-FFF2-40B4-BE49-F238E27FC236}">
                  <a16:creationId xmlns:a16="http://schemas.microsoft.com/office/drawing/2014/main" id="{3C39854F-6A49-479A-850C-A229A7992167}"/>
                </a:ext>
              </a:extLst>
            </p:cNvPr>
            <p:cNvSpPr/>
            <p:nvPr/>
          </p:nvSpPr>
          <p:spPr>
            <a:xfrm>
              <a:off x="2155537" y="3225434"/>
              <a:ext cx="71461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Calibri" panose="020F0502020204030204"/>
                  <a:ea typeface="等线" panose="02010600030101010101" pitchFamily="2" charset="-122"/>
                </a:rPr>
                <a:t>b</a:t>
              </a:r>
              <a:r>
                <a:rPr kumimoji="0" lang="en-US" altLang="zh-CN" sz="14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atch</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k</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2F6FCE90-96F5-4D32-940D-2BB0D38A1BB8}"/>
                </a:ext>
              </a:extLst>
            </p:cNvPr>
            <p:cNvSpPr/>
            <p:nvPr/>
          </p:nvSpPr>
          <p:spPr>
            <a:xfrm>
              <a:off x="2145859" y="3884314"/>
              <a:ext cx="975908"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Calibri" panose="020F0502020204030204"/>
                  <a:ea typeface="等线" panose="02010600030101010101" pitchFamily="2" charset="-122"/>
                </a:rPr>
                <a:t>b</a:t>
              </a:r>
              <a:r>
                <a:rPr kumimoji="0" lang="en-US" altLang="zh-CN" sz="1400" b="0" i="0" u="none" strike="noStrike" kern="1200" cap="none" spc="0" normalizeH="0" baseline="0" noProof="0" dirty="0" err="1">
                  <a:ln>
                    <a:noFill/>
                  </a:ln>
                  <a:solidFill>
                    <a:prstClr val="black"/>
                  </a:solidFill>
                  <a:effectLst/>
                  <a:uLnTx/>
                  <a:uFillTx/>
                  <a:latin typeface="Calibri" panose="020F0502020204030204"/>
                  <a:ea typeface="等线" panose="02010600030101010101" pitchFamily="2" charset="-122"/>
                  <a:cs typeface="+mn-cs"/>
                </a:rPr>
                <a:t>atch</a:t>
              </a: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 k + 1</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7" name="Straight Arrow Connector 176">
              <a:extLst>
                <a:ext uri="{FF2B5EF4-FFF2-40B4-BE49-F238E27FC236}">
                  <a16:creationId xmlns:a16="http://schemas.microsoft.com/office/drawing/2014/main" id="{D8B6BAC4-F4D7-4B95-B1A8-68E01BD5D48D}"/>
                </a:ext>
              </a:extLst>
            </p:cNvPr>
            <p:cNvCxnSpPr/>
            <p:nvPr/>
          </p:nvCxnSpPr>
          <p:spPr>
            <a:xfrm>
              <a:off x="3343214" y="2826764"/>
              <a:ext cx="5842827" cy="0"/>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9B76E888-52A7-4B54-A9DC-B3A59A652EA3}"/>
                </a:ext>
              </a:extLst>
            </p:cNvPr>
            <p:cNvSpPr/>
            <p:nvPr/>
          </p:nvSpPr>
          <p:spPr>
            <a:xfrm>
              <a:off x="4140966" y="3198900"/>
              <a:ext cx="5437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执行</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8DE052FF-EF0D-4F1E-AB71-7BDE24944906}"/>
                </a:ext>
              </a:extLst>
            </p:cNvPr>
            <p:cNvSpPr/>
            <p:nvPr/>
          </p:nvSpPr>
          <p:spPr>
            <a:xfrm>
              <a:off x="7129759" y="3987434"/>
              <a:ext cx="5437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执行</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9E4007C-5DE7-4D95-8AE3-E3433CBDC8D4}"/>
                </a:ext>
              </a:extLst>
            </p:cNvPr>
            <p:cNvSpPr/>
            <p:nvPr/>
          </p:nvSpPr>
          <p:spPr>
            <a:xfrm>
              <a:off x="3597408" y="3980937"/>
              <a:ext cx="179901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Calibri" panose="020F0502020204030204"/>
                  <a:ea typeface="等线" panose="02010600030101010101" pitchFamily="2" charset="-122"/>
                </a:rPr>
                <a:t>等待</a:t>
              </a:r>
              <a:r>
                <a:rPr lang="en-US" altLang="zh-CN" sz="1400" dirty="0">
                  <a:solidFill>
                    <a:prstClr val="black"/>
                  </a:solidFill>
                  <a:latin typeface="Calibri" panose="020F0502020204030204"/>
                  <a:ea typeface="等线" panose="02010600030101010101" pitchFamily="2" charset="-122"/>
                </a:rPr>
                <a:t>batch size</a:t>
              </a:r>
              <a:r>
                <a:rPr lang="zh-CN" altLang="en-US" sz="1400" dirty="0">
                  <a:solidFill>
                    <a:prstClr val="black"/>
                  </a:solidFill>
                  <a:latin typeface="Calibri" panose="020F0502020204030204"/>
                  <a:ea typeface="等线" panose="02010600030101010101" pitchFamily="2" charset="-122"/>
                </a:rPr>
                <a:t>个</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请求</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Speech Bubble: Rectangle with Corners Rounded 181">
              <a:extLst>
                <a:ext uri="{FF2B5EF4-FFF2-40B4-BE49-F238E27FC236}">
                  <a16:creationId xmlns:a16="http://schemas.microsoft.com/office/drawing/2014/main" id="{A9A246D8-654B-4F7B-AA63-C815F22BFD24}"/>
                </a:ext>
              </a:extLst>
            </p:cNvPr>
            <p:cNvSpPr/>
            <p:nvPr/>
          </p:nvSpPr>
          <p:spPr bwMode="auto">
            <a:xfrm>
              <a:off x="5896304" y="4677104"/>
              <a:ext cx="1450427" cy="525019"/>
            </a:xfrm>
            <a:prstGeom prst="wedgeRoundRectCallout">
              <a:avLst>
                <a:gd name="adj1" fmla="val -40809"/>
                <a:gd name="adj2" fmla="val -100762"/>
                <a:gd name="adj3" fmla="val 16667"/>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1400" dirty="0">
                  <a:solidFill>
                    <a:prstClr val="black"/>
                  </a:solidFill>
                  <a:latin typeface="Calibri" panose="020F0502020204030204"/>
                  <a:ea typeface="等线" panose="02010600030101010101" pitchFamily="2" charset="-122"/>
                </a:rPr>
                <a:t>加速器空闲</a:t>
              </a:r>
              <a:endParaRPr lang="en-US" sz="1400" dirty="0" err="1">
                <a:solidFill>
                  <a:prstClr val="black"/>
                </a:solidFill>
                <a:latin typeface="Calibri" panose="020F0502020204030204"/>
                <a:ea typeface="等线" panose="02010600030101010101" pitchFamily="2" charset="-122"/>
              </a:endParaRPr>
            </a:p>
          </p:txBody>
        </p:sp>
      </p:grpSp>
      <p:sp>
        <p:nvSpPr>
          <p:cNvPr id="18" name="Text Placeholder 2">
            <a:extLst>
              <a:ext uri="{FF2B5EF4-FFF2-40B4-BE49-F238E27FC236}">
                <a16:creationId xmlns:a16="http://schemas.microsoft.com/office/drawing/2014/main" id="{6DAEAFB6-AD9E-44B7-8C6A-097C2E48C7BA}"/>
              </a:ext>
            </a:extLst>
          </p:cNvPr>
          <p:cNvSpPr>
            <a:spLocks noGrp="1"/>
          </p:cNvSpPr>
          <p:nvPr>
            <p:ph type="body" sz="quarter" idx="10"/>
          </p:nvPr>
        </p:nvSpPr>
        <p:spPr>
          <a:xfrm>
            <a:off x="585788" y="1435100"/>
            <a:ext cx="11018837" cy="430887"/>
          </a:xfrm>
        </p:spPr>
        <p:txBody>
          <a:bodyPr/>
          <a:lstStyle/>
          <a:p>
            <a:r>
              <a:rPr lang="zh-CN" altLang="en-US" dirty="0"/>
              <a:t>由于等待批处理请求，可能造成</a:t>
            </a:r>
            <a:r>
              <a:rPr lang="en-US" altLang="zh-CN" dirty="0"/>
              <a:t>GPU</a:t>
            </a:r>
            <a:r>
              <a:rPr lang="zh-CN" altLang="en-US" dirty="0"/>
              <a:t>空闲</a:t>
            </a:r>
            <a:endParaRPr lang="en-US" dirty="0"/>
          </a:p>
        </p:txBody>
      </p:sp>
    </p:spTree>
    <p:extLst>
      <p:ext uri="{BB962C8B-B14F-4D97-AF65-F5344CB8AC3E}">
        <p14:creationId xmlns:p14="http://schemas.microsoft.com/office/powerpoint/2010/main" val="315891566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3634-C09D-4F65-BC93-11DA322AEB83}"/>
              </a:ext>
            </a:extLst>
          </p:cNvPr>
          <p:cNvSpPr>
            <a:spLocks noGrp="1"/>
          </p:cNvSpPr>
          <p:nvPr>
            <p:ph type="title"/>
          </p:nvPr>
        </p:nvSpPr>
        <p:spPr/>
        <p:txBody>
          <a:bodyPr/>
          <a:lstStyle/>
          <a:p>
            <a:r>
              <a:rPr lang="zh-CN" altLang="en-US" dirty="0"/>
              <a:t>单加速器运行多模型</a:t>
            </a:r>
            <a:endParaRPr lang="en-US" dirty="0"/>
          </a:p>
        </p:txBody>
      </p:sp>
      <p:grpSp>
        <p:nvGrpSpPr>
          <p:cNvPr id="183" name="Group 182">
            <a:extLst>
              <a:ext uri="{FF2B5EF4-FFF2-40B4-BE49-F238E27FC236}">
                <a16:creationId xmlns:a16="http://schemas.microsoft.com/office/drawing/2014/main" id="{4383B5E1-492C-4E82-B2AD-55C290E6B171}"/>
              </a:ext>
            </a:extLst>
          </p:cNvPr>
          <p:cNvGrpSpPr/>
          <p:nvPr/>
        </p:nvGrpSpPr>
        <p:grpSpPr>
          <a:xfrm>
            <a:off x="1368229" y="2700941"/>
            <a:ext cx="9098961" cy="1923671"/>
            <a:chOff x="2145859" y="2480164"/>
            <a:chExt cx="7040182" cy="1923671"/>
          </a:xfrm>
        </p:grpSpPr>
        <p:grpSp>
          <p:nvGrpSpPr>
            <p:cNvPr id="161" name="Group 160">
              <a:extLst>
                <a:ext uri="{FF2B5EF4-FFF2-40B4-BE49-F238E27FC236}">
                  <a16:creationId xmlns:a16="http://schemas.microsoft.com/office/drawing/2014/main" id="{233365B2-D0AD-4AA3-9EEC-02BF1B83F5BC}"/>
                </a:ext>
              </a:extLst>
            </p:cNvPr>
            <p:cNvGrpSpPr/>
            <p:nvPr/>
          </p:nvGrpSpPr>
          <p:grpSpPr>
            <a:xfrm>
              <a:off x="3343214" y="2480164"/>
              <a:ext cx="5787476" cy="1923671"/>
              <a:chOff x="6738055" y="2469654"/>
              <a:chExt cx="5787476" cy="1923671"/>
            </a:xfrm>
          </p:grpSpPr>
          <p:sp>
            <p:nvSpPr>
              <p:cNvPr id="167" name="矩形: 圆角 122">
                <a:extLst>
                  <a:ext uri="{FF2B5EF4-FFF2-40B4-BE49-F238E27FC236}">
                    <a16:creationId xmlns:a16="http://schemas.microsoft.com/office/drawing/2014/main" id="{D24567B1-BFFE-4490-A2F0-CB7DEFD60A65}"/>
                  </a:ext>
                </a:extLst>
              </p:cNvPr>
              <p:cNvSpPr/>
              <p:nvPr/>
            </p:nvSpPr>
            <p:spPr>
              <a:xfrm>
                <a:off x="6738055" y="3106303"/>
                <a:ext cx="2139244" cy="525021"/>
              </a:xfrm>
              <a:prstGeom prst="roundRect">
                <a:avLst>
                  <a:gd name="adj" fmla="val 2498"/>
                </a:avLst>
              </a:prstGeom>
              <a:solidFill>
                <a:schemeClr val="accent2">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163" name="Group 162">
                <a:extLst>
                  <a:ext uri="{FF2B5EF4-FFF2-40B4-BE49-F238E27FC236}">
                    <a16:creationId xmlns:a16="http://schemas.microsoft.com/office/drawing/2014/main" id="{E8C8E3D9-D4C5-4B3B-86F3-41124EECAB35}"/>
                  </a:ext>
                </a:extLst>
              </p:cNvPr>
              <p:cNvGrpSpPr/>
              <p:nvPr/>
            </p:nvGrpSpPr>
            <p:grpSpPr>
              <a:xfrm>
                <a:off x="6738056" y="2469654"/>
                <a:ext cx="5787475" cy="1923671"/>
                <a:chOff x="4138823" y="2711368"/>
                <a:chExt cx="5787475" cy="760418"/>
              </a:xfrm>
            </p:grpSpPr>
            <p:sp>
              <p:nvSpPr>
                <p:cNvPr id="164" name="矩形: 圆角 122">
                  <a:extLst>
                    <a:ext uri="{FF2B5EF4-FFF2-40B4-BE49-F238E27FC236}">
                      <a16:creationId xmlns:a16="http://schemas.microsoft.com/office/drawing/2014/main" id="{B8243B85-228C-452D-8351-674548F99056}"/>
                    </a:ext>
                  </a:extLst>
                </p:cNvPr>
                <p:cNvSpPr/>
                <p:nvPr/>
              </p:nvSpPr>
              <p:spPr>
                <a:xfrm>
                  <a:off x="4138823" y="3264248"/>
                  <a:ext cx="3969804" cy="207538"/>
                </a:xfrm>
                <a:prstGeom prst="roundRect">
                  <a:avLst>
                    <a:gd name="adj" fmla="val 2498"/>
                  </a:avLst>
                </a:prstGeom>
                <a:solidFill>
                  <a:schemeClr val="accent6">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5" name="Rectangle 164">
                  <a:extLst>
                    <a:ext uri="{FF2B5EF4-FFF2-40B4-BE49-F238E27FC236}">
                      <a16:creationId xmlns:a16="http://schemas.microsoft.com/office/drawing/2014/main" id="{B575D8F8-CCC6-4F91-BCF6-A266053319CA}"/>
                    </a:ext>
                  </a:extLst>
                </p:cNvPr>
                <p:cNvSpPr/>
                <p:nvPr/>
              </p:nvSpPr>
              <p:spPr>
                <a:xfrm>
                  <a:off x="9382559" y="2711368"/>
                  <a:ext cx="543739" cy="12166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mn-ea"/>
                      <a:cs typeface="+mn-cs"/>
                    </a:rPr>
                    <a:t>时间</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73" name="矩形: 圆角 122">
              <a:extLst>
                <a:ext uri="{FF2B5EF4-FFF2-40B4-BE49-F238E27FC236}">
                  <a16:creationId xmlns:a16="http://schemas.microsoft.com/office/drawing/2014/main" id="{EA5661F9-0A58-4E1E-A2BC-629EEBD90471}"/>
                </a:ext>
              </a:extLst>
            </p:cNvPr>
            <p:cNvSpPr/>
            <p:nvPr/>
          </p:nvSpPr>
          <p:spPr>
            <a:xfrm>
              <a:off x="3343214" y="3878813"/>
              <a:ext cx="2139242" cy="525021"/>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4" name="Rectangle 173">
              <a:extLst>
                <a:ext uri="{FF2B5EF4-FFF2-40B4-BE49-F238E27FC236}">
                  <a16:creationId xmlns:a16="http://schemas.microsoft.com/office/drawing/2014/main" id="{3C39854F-6A49-479A-850C-A229A7992167}"/>
                </a:ext>
              </a:extLst>
            </p:cNvPr>
            <p:cNvSpPr/>
            <p:nvPr/>
          </p:nvSpPr>
          <p:spPr>
            <a:xfrm>
              <a:off x="2155537" y="3225434"/>
              <a:ext cx="79060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Calibri" panose="020F0502020204030204"/>
                  <a:ea typeface="等线" panose="02010600030101010101" pitchFamily="2" charset="-122"/>
                </a:rPr>
                <a:t>Model 1</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Rectangle 174">
              <a:extLst>
                <a:ext uri="{FF2B5EF4-FFF2-40B4-BE49-F238E27FC236}">
                  <a16:creationId xmlns:a16="http://schemas.microsoft.com/office/drawing/2014/main" id="{2F6FCE90-96F5-4D32-940D-2BB0D38A1BB8}"/>
                </a:ext>
              </a:extLst>
            </p:cNvPr>
            <p:cNvSpPr/>
            <p:nvPr/>
          </p:nvSpPr>
          <p:spPr>
            <a:xfrm>
              <a:off x="2145859" y="3884314"/>
              <a:ext cx="79060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Calibri" panose="020F0502020204030204"/>
                  <a:ea typeface="等线" panose="02010600030101010101" pitchFamily="2" charset="-122"/>
                </a:rPr>
                <a:t>Model 2</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77" name="Straight Arrow Connector 176">
              <a:extLst>
                <a:ext uri="{FF2B5EF4-FFF2-40B4-BE49-F238E27FC236}">
                  <a16:creationId xmlns:a16="http://schemas.microsoft.com/office/drawing/2014/main" id="{D8B6BAC4-F4D7-4B95-B1A8-68E01BD5D48D}"/>
                </a:ext>
              </a:extLst>
            </p:cNvPr>
            <p:cNvCxnSpPr/>
            <p:nvPr/>
          </p:nvCxnSpPr>
          <p:spPr>
            <a:xfrm>
              <a:off x="3343214" y="2826764"/>
              <a:ext cx="5842827" cy="0"/>
            </a:xfrm>
            <a:prstGeom prst="straightConnector1">
              <a:avLst/>
            </a:prstGeom>
            <a:ln w="412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8" name="Rectangle 177">
              <a:extLst>
                <a:ext uri="{FF2B5EF4-FFF2-40B4-BE49-F238E27FC236}">
                  <a16:creationId xmlns:a16="http://schemas.microsoft.com/office/drawing/2014/main" id="{9B76E888-52A7-4B54-A9DC-B3A59A652EA3}"/>
                </a:ext>
              </a:extLst>
            </p:cNvPr>
            <p:cNvSpPr/>
            <p:nvPr/>
          </p:nvSpPr>
          <p:spPr>
            <a:xfrm>
              <a:off x="4140966" y="3198900"/>
              <a:ext cx="5437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执行</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8DE052FF-EF0D-4F1E-AB71-7BDE24944906}"/>
                </a:ext>
              </a:extLst>
            </p:cNvPr>
            <p:cNvSpPr/>
            <p:nvPr/>
          </p:nvSpPr>
          <p:spPr>
            <a:xfrm>
              <a:off x="6264165" y="4038202"/>
              <a:ext cx="54373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执行</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9E4007C-5DE7-4D95-8AE3-E3433CBDC8D4}"/>
                </a:ext>
              </a:extLst>
            </p:cNvPr>
            <p:cNvSpPr/>
            <p:nvPr/>
          </p:nvSpPr>
          <p:spPr>
            <a:xfrm>
              <a:off x="3597408" y="3980937"/>
              <a:ext cx="1799019"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Calibri" panose="020F0502020204030204"/>
                  <a:ea typeface="等线" panose="02010600030101010101" pitchFamily="2" charset="-122"/>
                </a:rPr>
                <a:t>等待</a:t>
              </a:r>
              <a:r>
                <a:rPr lang="en-US" altLang="zh-CN" sz="1400" dirty="0">
                  <a:solidFill>
                    <a:prstClr val="black"/>
                  </a:solidFill>
                  <a:latin typeface="Calibri" panose="020F0502020204030204"/>
                  <a:ea typeface="等线" panose="02010600030101010101" pitchFamily="2" charset="-122"/>
                </a:rPr>
                <a:t>batch size</a:t>
              </a:r>
              <a:r>
                <a:rPr lang="zh-CN" altLang="en-US" sz="1400" dirty="0">
                  <a:solidFill>
                    <a:prstClr val="black"/>
                  </a:solidFill>
                  <a:latin typeface="Calibri" panose="020F0502020204030204"/>
                  <a:ea typeface="等线" panose="02010600030101010101" pitchFamily="2" charset="-122"/>
                </a:rPr>
                <a:t>个</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请求</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 name="Text Placeholder 2">
            <a:extLst>
              <a:ext uri="{FF2B5EF4-FFF2-40B4-BE49-F238E27FC236}">
                <a16:creationId xmlns:a16="http://schemas.microsoft.com/office/drawing/2014/main" id="{6DAEAFB6-AD9E-44B7-8C6A-097C2E48C7BA}"/>
              </a:ext>
            </a:extLst>
          </p:cNvPr>
          <p:cNvSpPr>
            <a:spLocks noGrp="1"/>
          </p:cNvSpPr>
          <p:nvPr>
            <p:ph type="body" sz="quarter" idx="10"/>
          </p:nvPr>
        </p:nvSpPr>
        <p:spPr>
          <a:xfrm>
            <a:off x="585788" y="1435100"/>
            <a:ext cx="11018837" cy="947952"/>
          </a:xfrm>
        </p:spPr>
        <p:txBody>
          <a:bodyPr/>
          <a:lstStyle/>
          <a:p>
            <a:pPr marL="457200" indent="-457200">
              <a:buFont typeface="Arial" panose="020B0604020202020204" pitchFamily="34" charset="0"/>
              <a:buChar char="•"/>
            </a:pPr>
            <a:r>
              <a:rPr lang="zh-CN" altLang="en-US" dirty="0"/>
              <a:t>时分复用策略，将等待时间给其他模型进行执行</a:t>
            </a:r>
            <a:endParaRPr lang="en-US" altLang="zh-CN" dirty="0"/>
          </a:p>
          <a:p>
            <a:pPr marL="457200" indent="-457200">
              <a:buFont typeface="Arial" panose="020B0604020202020204" pitchFamily="34" charset="0"/>
              <a:buChar char="•"/>
            </a:pPr>
            <a:r>
              <a:rPr lang="zh-CN" altLang="en-US" dirty="0"/>
              <a:t>同时可以动态调整</a:t>
            </a:r>
            <a:r>
              <a:rPr lang="en-US" altLang="zh-CN" dirty="0"/>
              <a:t>Batch Size</a:t>
            </a:r>
            <a:r>
              <a:rPr lang="zh-CN" altLang="en-US" dirty="0"/>
              <a:t>减少空闲时间</a:t>
            </a:r>
            <a:endParaRPr lang="en-US" dirty="0"/>
          </a:p>
        </p:txBody>
      </p:sp>
      <p:sp>
        <p:nvSpPr>
          <p:cNvPr id="19" name="矩形: 圆角 122">
            <a:extLst>
              <a:ext uri="{FF2B5EF4-FFF2-40B4-BE49-F238E27FC236}">
                <a16:creationId xmlns:a16="http://schemas.microsoft.com/office/drawing/2014/main" id="{A313C9EA-831C-479A-8974-EA9925CDA355}"/>
              </a:ext>
            </a:extLst>
          </p:cNvPr>
          <p:cNvSpPr/>
          <p:nvPr/>
        </p:nvSpPr>
        <p:spPr>
          <a:xfrm>
            <a:off x="8046434" y="3337590"/>
            <a:ext cx="2764829" cy="525021"/>
          </a:xfrm>
          <a:prstGeom prst="roundRect">
            <a:avLst>
              <a:gd name="adj" fmla="val 2498"/>
            </a:avLst>
          </a:prstGeom>
          <a:solidFill>
            <a:schemeClr val="accent2">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0" name="矩形: 圆角 122">
            <a:extLst>
              <a:ext uri="{FF2B5EF4-FFF2-40B4-BE49-F238E27FC236}">
                <a16:creationId xmlns:a16="http://schemas.microsoft.com/office/drawing/2014/main" id="{B4F001E9-1589-4C0F-90CD-6369097C70B6}"/>
              </a:ext>
            </a:extLst>
          </p:cNvPr>
          <p:cNvSpPr/>
          <p:nvPr/>
        </p:nvSpPr>
        <p:spPr>
          <a:xfrm>
            <a:off x="5680556" y="3337590"/>
            <a:ext cx="2129028" cy="525021"/>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1" name="Rectangle 20">
            <a:extLst>
              <a:ext uri="{FF2B5EF4-FFF2-40B4-BE49-F238E27FC236}">
                <a16:creationId xmlns:a16="http://schemas.microsoft.com/office/drawing/2014/main" id="{AA99176E-96B8-44F9-979A-2BD167D85CC0}"/>
              </a:ext>
            </a:extLst>
          </p:cNvPr>
          <p:cNvSpPr/>
          <p:nvPr/>
        </p:nvSpPr>
        <p:spPr>
          <a:xfrm>
            <a:off x="9198295" y="3446211"/>
            <a:ext cx="70274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执行</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C63890C8-3792-48ED-8C3D-7CF806AD3181}"/>
              </a:ext>
            </a:extLst>
          </p:cNvPr>
          <p:cNvSpPr/>
          <p:nvPr/>
        </p:nvSpPr>
        <p:spPr>
          <a:xfrm>
            <a:off x="5917409" y="3419676"/>
            <a:ext cx="232511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solidFill>
                  <a:prstClr val="black"/>
                </a:solidFill>
                <a:latin typeface="Calibri" panose="020F0502020204030204"/>
                <a:ea typeface="等线" panose="02010600030101010101" pitchFamily="2" charset="-122"/>
              </a:rPr>
              <a:t>等待</a:t>
            </a:r>
            <a:r>
              <a:rPr lang="en-US" altLang="zh-CN" sz="1400" dirty="0">
                <a:solidFill>
                  <a:prstClr val="black"/>
                </a:solidFill>
                <a:latin typeface="Calibri" panose="020F0502020204030204"/>
                <a:ea typeface="等线" panose="02010600030101010101" pitchFamily="2" charset="-122"/>
              </a:rPr>
              <a:t>batch size</a:t>
            </a:r>
            <a:r>
              <a:rPr lang="zh-CN" altLang="en-US" sz="1400" dirty="0">
                <a:solidFill>
                  <a:prstClr val="black"/>
                </a:solidFill>
                <a:latin typeface="Calibri" panose="020F0502020204030204"/>
                <a:ea typeface="等线" panose="02010600030101010101" pitchFamily="2" charset="-122"/>
              </a:rPr>
              <a:t>个</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请求</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39425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3634-C09D-4F65-BC93-11DA322AEB83}"/>
              </a:ext>
            </a:extLst>
          </p:cNvPr>
          <p:cNvSpPr>
            <a:spLocks noGrp="1"/>
          </p:cNvSpPr>
          <p:nvPr>
            <p:ph type="title"/>
          </p:nvPr>
        </p:nvSpPr>
        <p:spPr/>
        <p:txBody>
          <a:bodyPr/>
          <a:lstStyle/>
          <a:p>
            <a:r>
              <a:rPr lang="zh-CN" altLang="en-US" dirty="0"/>
              <a:t>加速器的低效率使用</a:t>
            </a:r>
            <a:endParaRPr lang="en-US" dirty="0"/>
          </a:p>
        </p:txBody>
      </p:sp>
      <p:sp>
        <p:nvSpPr>
          <p:cNvPr id="3" name="Text Placeholder 2">
            <a:extLst>
              <a:ext uri="{FF2B5EF4-FFF2-40B4-BE49-F238E27FC236}">
                <a16:creationId xmlns:a16="http://schemas.microsoft.com/office/drawing/2014/main" id="{E34C179C-7291-4D12-9ADE-D6B3354F91FF}"/>
              </a:ext>
            </a:extLst>
          </p:cNvPr>
          <p:cNvSpPr>
            <a:spLocks noGrp="1"/>
          </p:cNvSpPr>
          <p:nvPr>
            <p:ph type="body" sz="quarter" idx="10"/>
          </p:nvPr>
        </p:nvSpPr>
        <p:spPr>
          <a:xfrm>
            <a:off x="586390" y="1434370"/>
            <a:ext cx="11018520" cy="861774"/>
          </a:xfrm>
        </p:spPr>
        <p:txBody>
          <a:bodyPr/>
          <a:lstStyle/>
          <a:p>
            <a:r>
              <a:rPr lang="zh-CN" altLang="en-US" dirty="0"/>
              <a:t>在延迟</a:t>
            </a:r>
            <a:r>
              <a:rPr lang="en-US" altLang="zh-CN" dirty="0"/>
              <a:t>SLA</a:t>
            </a:r>
            <a:r>
              <a:rPr lang="zh-CN" altLang="en-US" dirty="0"/>
              <a:t>约束下，模型在指定的</a:t>
            </a:r>
            <a:r>
              <a:rPr lang="en-US" altLang="zh-CN" dirty="0"/>
              <a:t>GPU</a:t>
            </a:r>
            <a:r>
              <a:rPr lang="zh-CN" altLang="en-US" dirty="0"/>
              <a:t>下按最大吞吐量进行分配，但是可能仍有空闲资源</a:t>
            </a:r>
            <a:endParaRPr lang="en-US" dirty="0"/>
          </a:p>
        </p:txBody>
      </p:sp>
      <p:grpSp>
        <p:nvGrpSpPr>
          <p:cNvPr id="183" name="Group 182">
            <a:extLst>
              <a:ext uri="{FF2B5EF4-FFF2-40B4-BE49-F238E27FC236}">
                <a16:creationId xmlns:a16="http://schemas.microsoft.com/office/drawing/2014/main" id="{4383B5E1-492C-4E82-B2AD-55C290E6B171}"/>
              </a:ext>
            </a:extLst>
          </p:cNvPr>
          <p:cNvGrpSpPr/>
          <p:nvPr/>
        </p:nvGrpSpPr>
        <p:grpSpPr>
          <a:xfrm>
            <a:off x="3772914" y="2536247"/>
            <a:ext cx="5371086" cy="2135353"/>
            <a:chOff x="3343214" y="3116813"/>
            <a:chExt cx="5371086" cy="2135353"/>
          </a:xfrm>
        </p:grpSpPr>
        <p:grpSp>
          <p:nvGrpSpPr>
            <p:cNvPr id="161" name="Group 160">
              <a:extLst>
                <a:ext uri="{FF2B5EF4-FFF2-40B4-BE49-F238E27FC236}">
                  <a16:creationId xmlns:a16="http://schemas.microsoft.com/office/drawing/2014/main" id="{233365B2-D0AD-4AA3-9EEC-02BF1B83F5BC}"/>
                </a:ext>
              </a:extLst>
            </p:cNvPr>
            <p:cNvGrpSpPr/>
            <p:nvPr/>
          </p:nvGrpSpPr>
          <p:grpSpPr>
            <a:xfrm>
              <a:off x="3343214" y="3116813"/>
              <a:ext cx="5371086" cy="1287022"/>
              <a:chOff x="6738055" y="3106303"/>
              <a:chExt cx="5371086" cy="1287022"/>
            </a:xfrm>
          </p:grpSpPr>
          <p:sp>
            <p:nvSpPr>
              <p:cNvPr id="167" name="矩形: 圆角 122">
                <a:extLst>
                  <a:ext uri="{FF2B5EF4-FFF2-40B4-BE49-F238E27FC236}">
                    <a16:creationId xmlns:a16="http://schemas.microsoft.com/office/drawing/2014/main" id="{D24567B1-BFFE-4490-A2F0-CB7DEFD60A65}"/>
                  </a:ext>
                </a:extLst>
              </p:cNvPr>
              <p:cNvSpPr/>
              <p:nvPr/>
            </p:nvSpPr>
            <p:spPr>
              <a:xfrm>
                <a:off x="6738055" y="3106303"/>
                <a:ext cx="5371086" cy="525021"/>
              </a:xfrm>
              <a:prstGeom prst="roundRect">
                <a:avLst>
                  <a:gd name="adj" fmla="val 2498"/>
                </a:avLst>
              </a:prstGeom>
              <a:solidFill>
                <a:schemeClr val="accent3">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4" name="矩形: 圆角 122">
                <a:extLst>
                  <a:ext uri="{FF2B5EF4-FFF2-40B4-BE49-F238E27FC236}">
                    <a16:creationId xmlns:a16="http://schemas.microsoft.com/office/drawing/2014/main" id="{B8243B85-228C-452D-8351-674548F99056}"/>
                  </a:ext>
                </a:extLst>
              </p:cNvPr>
              <p:cNvSpPr/>
              <p:nvPr/>
            </p:nvSpPr>
            <p:spPr>
              <a:xfrm>
                <a:off x="6738055" y="3868305"/>
                <a:ext cx="4003517" cy="525020"/>
              </a:xfrm>
              <a:prstGeom prst="roundRect">
                <a:avLst>
                  <a:gd name="adj" fmla="val 2498"/>
                </a:avLst>
              </a:prstGeom>
              <a:solidFill>
                <a:schemeClr val="accent6">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173" name="矩形: 圆角 122">
              <a:extLst>
                <a:ext uri="{FF2B5EF4-FFF2-40B4-BE49-F238E27FC236}">
                  <a16:creationId xmlns:a16="http://schemas.microsoft.com/office/drawing/2014/main" id="{EA5661F9-0A58-4E1E-A2BC-629EEBD90471}"/>
                </a:ext>
              </a:extLst>
            </p:cNvPr>
            <p:cNvSpPr/>
            <p:nvPr/>
          </p:nvSpPr>
          <p:spPr>
            <a:xfrm>
              <a:off x="3343214" y="3878813"/>
              <a:ext cx="1871141" cy="525021"/>
            </a:xfrm>
            <a:prstGeom prst="roundRect">
              <a:avLst>
                <a:gd name="adj" fmla="val 2498"/>
              </a:avLst>
            </a:prstGeom>
            <a:solidFill>
              <a:schemeClr val="accent1">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 name="Rectangle 177">
              <a:extLst>
                <a:ext uri="{FF2B5EF4-FFF2-40B4-BE49-F238E27FC236}">
                  <a16:creationId xmlns:a16="http://schemas.microsoft.com/office/drawing/2014/main" id="{9B76E888-52A7-4B54-A9DC-B3A59A652EA3}"/>
                </a:ext>
              </a:extLst>
            </p:cNvPr>
            <p:cNvSpPr/>
            <p:nvPr/>
          </p:nvSpPr>
          <p:spPr>
            <a:xfrm>
              <a:off x="5549683" y="3224414"/>
              <a:ext cx="13248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GPU Processors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8DE052FF-EF0D-4F1E-AB71-7BDE24944906}"/>
                </a:ext>
              </a:extLst>
            </p:cNvPr>
            <p:cNvSpPr/>
            <p:nvPr/>
          </p:nvSpPr>
          <p:spPr>
            <a:xfrm>
              <a:off x="5526170" y="3987434"/>
              <a:ext cx="150874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Model2 </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最大吞吐</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9E4007C-5DE7-4D95-8AE3-E3433CBDC8D4}"/>
                </a:ext>
              </a:extLst>
            </p:cNvPr>
            <p:cNvSpPr/>
            <p:nvPr/>
          </p:nvSpPr>
          <p:spPr>
            <a:xfrm>
              <a:off x="3597408" y="3980937"/>
              <a:ext cx="154882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Calibri" panose="020F0502020204030204"/>
                  <a:ea typeface="等线" panose="02010600030101010101" pitchFamily="2" charset="-122"/>
                </a:rPr>
                <a:t>Model1 </a:t>
              </a:r>
              <a:r>
                <a:rPr lang="zh-CN" altLang="en-US" sz="1400" dirty="0">
                  <a:solidFill>
                    <a:prstClr val="black"/>
                  </a:solidFill>
                  <a:latin typeface="Calibri" panose="020F0502020204030204"/>
                  <a:ea typeface="等线" panose="02010600030101010101" pitchFamily="2" charset="-122"/>
                </a:rPr>
                <a:t>最大吞吐</a:t>
              </a:r>
              <a:r>
                <a:rPr lang="en-US" altLang="zh-CN" sz="1400" dirty="0">
                  <a:solidFill>
                    <a:prstClr val="black"/>
                  </a:solidFill>
                  <a:latin typeface="Calibri" panose="020F0502020204030204"/>
                  <a:ea typeface="等线" panose="02010600030101010101" pitchFamily="2" charset="-122"/>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2" name="Speech Bubble: Rectangle with Corners Rounded 181">
              <a:extLst>
                <a:ext uri="{FF2B5EF4-FFF2-40B4-BE49-F238E27FC236}">
                  <a16:creationId xmlns:a16="http://schemas.microsoft.com/office/drawing/2014/main" id="{A9A246D8-654B-4F7B-AA63-C815F22BFD24}"/>
                </a:ext>
              </a:extLst>
            </p:cNvPr>
            <p:cNvSpPr/>
            <p:nvPr/>
          </p:nvSpPr>
          <p:spPr bwMode="auto">
            <a:xfrm>
              <a:off x="7576735" y="4727147"/>
              <a:ext cx="1137565" cy="525019"/>
            </a:xfrm>
            <a:prstGeom prst="wedgeRoundRectCallout">
              <a:avLst>
                <a:gd name="adj1" fmla="val -14722"/>
                <a:gd name="adj2" fmla="val -130790"/>
                <a:gd name="adj3" fmla="val 16667"/>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1400" dirty="0">
                  <a:solidFill>
                    <a:prstClr val="black"/>
                  </a:solidFill>
                  <a:latin typeface="Calibri" panose="020F0502020204030204"/>
                  <a:ea typeface="等线" panose="02010600030101010101" pitchFamily="2" charset="-122"/>
                </a:rPr>
                <a:t>空闲资源</a:t>
              </a:r>
              <a:endParaRPr lang="en-US" sz="1400" dirty="0" err="1">
                <a:solidFill>
                  <a:prstClr val="black"/>
                </a:solidFill>
                <a:latin typeface="Calibri" panose="020F0502020204030204"/>
                <a:ea typeface="等线" panose="02010600030101010101" pitchFamily="2" charset="-122"/>
              </a:endParaRPr>
            </a:p>
          </p:txBody>
        </p:sp>
      </p:grpSp>
    </p:spTree>
    <p:extLst>
      <p:ext uri="{BB962C8B-B14F-4D97-AF65-F5344CB8AC3E}">
        <p14:creationId xmlns:p14="http://schemas.microsoft.com/office/powerpoint/2010/main" val="4938559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33634-C09D-4F65-BC93-11DA322AEB83}"/>
              </a:ext>
            </a:extLst>
          </p:cNvPr>
          <p:cNvSpPr>
            <a:spLocks noGrp="1"/>
          </p:cNvSpPr>
          <p:nvPr>
            <p:ph type="title"/>
          </p:nvPr>
        </p:nvSpPr>
        <p:spPr/>
        <p:txBody>
          <a:bodyPr/>
          <a:lstStyle/>
          <a:p>
            <a:r>
              <a:rPr lang="zh-CN" altLang="en-US" dirty="0"/>
              <a:t>装箱</a:t>
            </a:r>
            <a:endParaRPr lang="en-US" dirty="0"/>
          </a:p>
        </p:txBody>
      </p:sp>
      <p:sp>
        <p:nvSpPr>
          <p:cNvPr id="3" name="Text Placeholder 2">
            <a:extLst>
              <a:ext uri="{FF2B5EF4-FFF2-40B4-BE49-F238E27FC236}">
                <a16:creationId xmlns:a16="http://schemas.microsoft.com/office/drawing/2014/main" id="{E34C179C-7291-4D12-9ADE-D6B3354F91FF}"/>
              </a:ext>
            </a:extLst>
          </p:cNvPr>
          <p:cNvSpPr>
            <a:spLocks noGrp="1"/>
          </p:cNvSpPr>
          <p:nvPr>
            <p:ph type="body" sz="quarter" idx="10"/>
          </p:nvPr>
        </p:nvSpPr>
        <p:spPr>
          <a:xfrm>
            <a:off x="586390" y="1434370"/>
            <a:ext cx="4574189" cy="861774"/>
          </a:xfrm>
        </p:spPr>
        <p:txBody>
          <a:bodyPr/>
          <a:lstStyle/>
          <a:p>
            <a:r>
              <a:rPr lang="en-US" altLang="zh-CN" dirty="0"/>
              <a:t>Best-fit</a:t>
            </a:r>
            <a:r>
              <a:rPr lang="zh-CN" altLang="en-US" dirty="0"/>
              <a:t>策略装箱</a:t>
            </a:r>
            <a:r>
              <a:rPr lang="en-US" altLang="zh-CN" dirty="0"/>
              <a:t>(bin-packing)</a:t>
            </a:r>
            <a:r>
              <a:rPr lang="zh-CN" altLang="en-US" dirty="0"/>
              <a:t>碎片化的模型请求</a:t>
            </a:r>
            <a:endParaRPr lang="en-US" dirty="0"/>
          </a:p>
        </p:txBody>
      </p:sp>
      <p:grpSp>
        <p:nvGrpSpPr>
          <p:cNvPr id="183" name="Group 182">
            <a:extLst>
              <a:ext uri="{FF2B5EF4-FFF2-40B4-BE49-F238E27FC236}">
                <a16:creationId xmlns:a16="http://schemas.microsoft.com/office/drawing/2014/main" id="{4383B5E1-492C-4E82-B2AD-55C290E6B171}"/>
              </a:ext>
            </a:extLst>
          </p:cNvPr>
          <p:cNvGrpSpPr/>
          <p:nvPr/>
        </p:nvGrpSpPr>
        <p:grpSpPr>
          <a:xfrm>
            <a:off x="6096000" y="1187358"/>
            <a:ext cx="5371086" cy="1287022"/>
            <a:chOff x="3343214" y="3116813"/>
            <a:chExt cx="5371086" cy="1287022"/>
          </a:xfrm>
        </p:grpSpPr>
        <p:grpSp>
          <p:nvGrpSpPr>
            <p:cNvPr id="161" name="Group 160">
              <a:extLst>
                <a:ext uri="{FF2B5EF4-FFF2-40B4-BE49-F238E27FC236}">
                  <a16:creationId xmlns:a16="http://schemas.microsoft.com/office/drawing/2014/main" id="{233365B2-D0AD-4AA3-9EEC-02BF1B83F5BC}"/>
                </a:ext>
              </a:extLst>
            </p:cNvPr>
            <p:cNvGrpSpPr/>
            <p:nvPr/>
          </p:nvGrpSpPr>
          <p:grpSpPr>
            <a:xfrm>
              <a:off x="3343214" y="3116813"/>
              <a:ext cx="5371086" cy="1287022"/>
              <a:chOff x="6738055" y="3106303"/>
              <a:chExt cx="5371086" cy="1287022"/>
            </a:xfrm>
          </p:grpSpPr>
          <p:sp>
            <p:nvSpPr>
              <p:cNvPr id="167" name="矩形: 圆角 122">
                <a:extLst>
                  <a:ext uri="{FF2B5EF4-FFF2-40B4-BE49-F238E27FC236}">
                    <a16:creationId xmlns:a16="http://schemas.microsoft.com/office/drawing/2014/main" id="{D24567B1-BFFE-4490-A2F0-CB7DEFD60A65}"/>
                  </a:ext>
                </a:extLst>
              </p:cNvPr>
              <p:cNvSpPr/>
              <p:nvPr/>
            </p:nvSpPr>
            <p:spPr>
              <a:xfrm>
                <a:off x="6738055" y="3106303"/>
                <a:ext cx="5371086" cy="525021"/>
              </a:xfrm>
              <a:prstGeom prst="roundRect">
                <a:avLst>
                  <a:gd name="adj" fmla="val 2498"/>
                </a:avLst>
              </a:prstGeom>
              <a:solidFill>
                <a:schemeClr val="accent3">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64" name="矩形: 圆角 122">
                <a:extLst>
                  <a:ext uri="{FF2B5EF4-FFF2-40B4-BE49-F238E27FC236}">
                    <a16:creationId xmlns:a16="http://schemas.microsoft.com/office/drawing/2014/main" id="{B8243B85-228C-452D-8351-674548F99056}"/>
                  </a:ext>
                </a:extLst>
              </p:cNvPr>
              <p:cNvSpPr/>
              <p:nvPr/>
            </p:nvSpPr>
            <p:spPr>
              <a:xfrm>
                <a:off x="6738055" y="3868305"/>
                <a:ext cx="4003517" cy="525020"/>
              </a:xfrm>
              <a:prstGeom prst="roundRect">
                <a:avLst>
                  <a:gd name="adj" fmla="val 2498"/>
                </a:avLst>
              </a:prstGeom>
              <a:solidFill>
                <a:schemeClr val="accent6">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173" name="矩形: 圆角 122">
              <a:extLst>
                <a:ext uri="{FF2B5EF4-FFF2-40B4-BE49-F238E27FC236}">
                  <a16:creationId xmlns:a16="http://schemas.microsoft.com/office/drawing/2014/main" id="{EA5661F9-0A58-4E1E-A2BC-629EEBD90471}"/>
                </a:ext>
              </a:extLst>
            </p:cNvPr>
            <p:cNvSpPr/>
            <p:nvPr/>
          </p:nvSpPr>
          <p:spPr>
            <a:xfrm>
              <a:off x="3343214" y="3878813"/>
              <a:ext cx="1871141" cy="525021"/>
            </a:xfrm>
            <a:prstGeom prst="roundRect">
              <a:avLst>
                <a:gd name="adj" fmla="val 2498"/>
              </a:avLst>
            </a:prstGeom>
            <a:solidFill>
              <a:schemeClr val="accent1">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8" name="Rectangle 177">
              <a:extLst>
                <a:ext uri="{FF2B5EF4-FFF2-40B4-BE49-F238E27FC236}">
                  <a16:creationId xmlns:a16="http://schemas.microsoft.com/office/drawing/2014/main" id="{9B76E888-52A7-4B54-A9DC-B3A59A652EA3}"/>
                </a:ext>
              </a:extLst>
            </p:cNvPr>
            <p:cNvSpPr/>
            <p:nvPr/>
          </p:nvSpPr>
          <p:spPr>
            <a:xfrm>
              <a:off x="5549683" y="3224414"/>
              <a:ext cx="1324850"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GPU Processors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8DE052FF-EF0D-4F1E-AB71-7BDE24944906}"/>
                </a:ext>
              </a:extLst>
            </p:cNvPr>
            <p:cNvSpPr/>
            <p:nvPr/>
          </p:nvSpPr>
          <p:spPr>
            <a:xfrm>
              <a:off x="5526170" y="3987434"/>
              <a:ext cx="150874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Model2 </a:t>
              </a:r>
              <a:r>
                <a:rPr kumimoji="0" lang="zh-CN" altLang="en-US" sz="1400" b="0"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最大吞吐</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0" name="Rectangle 179">
              <a:extLst>
                <a:ext uri="{FF2B5EF4-FFF2-40B4-BE49-F238E27FC236}">
                  <a16:creationId xmlns:a16="http://schemas.microsoft.com/office/drawing/2014/main" id="{89E4007C-5DE7-4D95-8AE3-E3433CBDC8D4}"/>
                </a:ext>
              </a:extLst>
            </p:cNvPr>
            <p:cNvSpPr/>
            <p:nvPr/>
          </p:nvSpPr>
          <p:spPr>
            <a:xfrm>
              <a:off x="3597408" y="3980937"/>
              <a:ext cx="1548822"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Calibri" panose="020F0502020204030204"/>
                  <a:ea typeface="等线" panose="02010600030101010101" pitchFamily="2" charset="-122"/>
                </a:rPr>
                <a:t>Model1 </a:t>
              </a:r>
              <a:r>
                <a:rPr lang="zh-CN" altLang="en-US" sz="1400" dirty="0">
                  <a:solidFill>
                    <a:prstClr val="black"/>
                  </a:solidFill>
                  <a:latin typeface="Calibri" panose="020F0502020204030204"/>
                  <a:ea typeface="等线" panose="02010600030101010101" pitchFamily="2" charset="-122"/>
                </a:rPr>
                <a:t>最大吞吐</a:t>
              </a:r>
              <a:r>
                <a:rPr lang="en-US" altLang="zh-CN" sz="1400" dirty="0">
                  <a:solidFill>
                    <a:prstClr val="black"/>
                  </a:solidFill>
                  <a:latin typeface="Calibri" panose="020F0502020204030204"/>
                  <a:ea typeface="等线" panose="02010600030101010101" pitchFamily="2" charset="-122"/>
                </a:rPr>
                <a:t>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 name="矩形: 圆角 122">
            <a:extLst>
              <a:ext uri="{FF2B5EF4-FFF2-40B4-BE49-F238E27FC236}">
                <a16:creationId xmlns:a16="http://schemas.microsoft.com/office/drawing/2014/main" id="{2A8ACCE3-5DB6-4B2F-865F-810C573AED77}"/>
              </a:ext>
            </a:extLst>
          </p:cNvPr>
          <p:cNvSpPr/>
          <p:nvPr/>
        </p:nvSpPr>
        <p:spPr>
          <a:xfrm>
            <a:off x="6169573" y="2963996"/>
            <a:ext cx="3142593" cy="525020"/>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矩形: 圆角 122">
            <a:extLst>
              <a:ext uri="{FF2B5EF4-FFF2-40B4-BE49-F238E27FC236}">
                <a16:creationId xmlns:a16="http://schemas.microsoft.com/office/drawing/2014/main" id="{4C059E65-CAE0-4208-8C78-3FE2AD4441D0}"/>
              </a:ext>
            </a:extLst>
          </p:cNvPr>
          <p:cNvSpPr/>
          <p:nvPr/>
        </p:nvSpPr>
        <p:spPr>
          <a:xfrm>
            <a:off x="10099517" y="1955800"/>
            <a:ext cx="1367569" cy="512080"/>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矩形: 圆角 122">
            <a:extLst>
              <a:ext uri="{FF2B5EF4-FFF2-40B4-BE49-F238E27FC236}">
                <a16:creationId xmlns:a16="http://schemas.microsoft.com/office/drawing/2014/main" id="{5AF35456-AAF2-4BAB-BF4C-DBCF8861885D}"/>
              </a:ext>
            </a:extLst>
          </p:cNvPr>
          <p:cNvSpPr/>
          <p:nvPr/>
        </p:nvSpPr>
        <p:spPr>
          <a:xfrm>
            <a:off x="6169573" y="2963996"/>
            <a:ext cx="2206470" cy="525020"/>
          </a:xfrm>
          <a:prstGeom prst="roundRect">
            <a:avLst>
              <a:gd name="adj" fmla="val 2498"/>
            </a:avLst>
          </a:prstGeom>
          <a:solidFill>
            <a:schemeClr val="accent6">
              <a:lumMod val="9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solidFill>
                  <a:prstClr val="black"/>
                </a:solidFill>
                <a:latin typeface="Calibri" panose="020F0502020204030204"/>
                <a:ea typeface="等线" panose="02010600030101010101" pitchFamily="2" charset="-122"/>
              </a:rPr>
              <a:t>Model </a:t>
            </a:r>
            <a:r>
              <a:rPr lang="zh-CN" altLang="en-US" sz="1400" dirty="0">
                <a:solidFill>
                  <a:prstClr val="black"/>
                </a:solidFill>
                <a:latin typeface="Calibri" panose="020F0502020204030204"/>
                <a:ea typeface="等线" panose="02010600030101010101" pitchFamily="2" charset="-122"/>
              </a:rPr>
              <a:t>指定吞吐</a:t>
            </a:r>
          </a:p>
        </p:txBody>
      </p:sp>
      <p:cxnSp>
        <p:nvCxnSpPr>
          <p:cNvPr id="5" name="Straight Arrow Connector 4">
            <a:extLst>
              <a:ext uri="{FF2B5EF4-FFF2-40B4-BE49-F238E27FC236}">
                <a16:creationId xmlns:a16="http://schemas.microsoft.com/office/drawing/2014/main" id="{0C972CA3-E3EB-4AC8-9CAC-1450501575BE}"/>
              </a:ext>
            </a:extLst>
          </p:cNvPr>
          <p:cNvCxnSpPr>
            <a:cxnSpLocks/>
            <a:stCxn id="14" idx="2"/>
            <a:endCxn id="13" idx="3"/>
          </p:cNvCxnSpPr>
          <p:nvPr/>
        </p:nvCxnSpPr>
        <p:spPr>
          <a:xfrm flipH="1">
            <a:off x="9312166" y="2467880"/>
            <a:ext cx="1471136" cy="7586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矩形: 圆角 122">
            <a:extLst>
              <a:ext uri="{FF2B5EF4-FFF2-40B4-BE49-F238E27FC236}">
                <a16:creationId xmlns:a16="http://schemas.microsoft.com/office/drawing/2014/main" id="{489F8F1E-9890-46F2-8672-1200973866C1}"/>
              </a:ext>
            </a:extLst>
          </p:cNvPr>
          <p:cNvSpPr/>
          <p:nvPr/>
        </p:nvSpPr>
        <p:spPr>
          <a:xfrm>
            <a:off x="6096000" y="4895502"/>
            <a:ext cx="3605047" cy="525020"/>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矩形: 圆角 122">
            <a:extLst>
              <a:ext uri="{FF2B5EF4-FFF2-40B4-BE49-F238E27FC236}">
                <a16:creationId xmlns:a16="http://schemas.microsoft.com/office/drawing/2014/main" id="{8A88D9AA-511F-4E61-9E0E-1F564D3A2425}"/>
              </a:ext>
            </a:extLst>
          </p:cNvPr>
          <p:cNvSpPr/>
          <p:nvPr/>
        </p:nvSpPr>
        <p:spPr>
          <a:xfrm>
            <a:off x="6096000" y="4895502"/>
            <a:ext cx="1555526" cy="525020"/>
          </a:xfrm>
          <a:prstGeom prst="roundRect">
            <a:avLst>
              <a:gd name="adj" fmla="val 2498"/>
            </a:avLst>
          </a:prstGeom>
          <a:solidFill>
            <a:schemeClr val="accent6">
              <a:lumMod val="9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prstClr val="black"/>
              </a:solidFill>
              <a:latin typeface="Calibri" panose="020F0502020204030204"/>
              <a:ea typeface="等线" panose="02010600030101010101" pitchFamily="2" charset="-122"/>
            </a:endParaRPr>
          </a:p>
        </p:txBody>
      </p:sp>
      <p:sp>
        <p:nvSpPr>
          <p:cNvPr id="21" name="矩形: 圆角 122">
            <a:extLst>
              <a:ext uri="{FF2B5EF4-FFF2-40B4-BE49-F238E27FC236}">
                <a16:creationId xmlns:a16="http://schemas.microsoft.com/office/drawing/2014/main" id="{B87B5C9B-1B90-40FD-A418-B4396A95FAB3}"/>
              </a:ext>
            </a:extLst>
          </p:cNvPr>
          <p:cNvSpPr/>
          <p:nvPr/>
        </p:nvSpPr>
        <p:spPr>
          <a:xfrm>
            <a:off x="6096001" y="5857828"/>
            <a:ext cx="2322786" cy="525020"/>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2" name="矩形: 圆角 122">
            <a:extLst>
              <a:ext uri="{FF2B5EF4-FFF2-40B4-BE49-F238E27FC236}">
                <a16:creationId xmlns:a16="http://schemas.microsoft.com/office/drawing/2014/main" id="{15A6ECE4-5C22-4926-B16E-FDD71F207EE4}"/>
              </a:ext>
            </a:extLst>
          </p:cNvPr>
          <p:cNvSpPr/>
          <p:nvPr/>
        </p:nvSpPr>
        <p:spPr>
          <a:xfrm>
            <a:off x="6096000" y="5857828"/>
            <a:ext cx="1114092" cy="525020"/>
          </a:xfrm>
          <a:prstGeom prst="roundRect">
            <a:avLst>
              <a:gd name="adj" fmla="val 2498"/>
            </a:avLst>
          </a:prstGeom>
          <a:solidFill>
            <a:schemeClr val="accent6">
              <a:lumMod val="9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prstClr val="black"/>
              </a:solidFill>
              <a:latin typeface="Calibri" panose="020F0502020204030204"/>
              <a:ea typeface="等线" panose="02010600030101010101" pitchFamily="2" charset="-122"/>
            </a:endParaRPr>
          </a:p>
        </p:txBody>
      </p:sp>
      <p:sp>
        <p:nvSpPr>
          <p:cNvPr id="23" name="矩形: 圆角 122">
            <a:extLst>
              <a:ext uri="{FF2B5EF4-FFF2-40B4-BE49-F238E27FC236}">
                <a16:creationId xmlns:a16="http://schemas.microsoft.com/office/drawing/2014/main" id="{30572C93-ACB0-415A-80C8-775D0C24A4CF}"/>
              </a:ext>
            </a:extLst>
          </p:cNvPr>
          <p:cNvSpPr/>
          <p:nvPr/>
        </p:nvSpPr>
        <p:spPr>
          <a:xfrm>
            <a:off x="6096000" y="4299223"/>
            <a:ext cx="3142593" cy="525020"/>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24" name="矩形: 圆角 122">
            <a:extLst>
              <a:ext uri="{FF2B5EF4-FFF2-40B4-BE49-F238E27FC236}">
                <a16:creationId xmlns:a16="http://schemas.microsoft.com/office/drawing/2014/main" id="{B24CA6DB-A98A-415B-AD72-7781E5CD2505}"/>
              </a:ext>
            </a:extLst>
          </p:cNvPr>
          <p:cNvSpPr/>
          <p:nvPr/>
        </p:nvSpPr>
        <p:spPr>
          <a:xfrm>
            <a:off x="6096000" y="4299223"/>
            <a:ext cx="2627586" cy="525020"/>
          </a:xfrm>
          <a:prstGeom prst="roundRect">
            <a:avLst>
              <a:gd name="adj" fmla="val 2498"/>
            </a:avLst>
          </a:prstGeom>
          <a:solidFill>
            <a:schemeClr val="accent6">
              <a:lumMod val="9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solidFill>
                <a:prstClr val="black"/>
              </a:solidFill>
              <a:latin typeface="Calibri" panose="020F0502020204030204"/>
              <a:ea typeface="等线" panose="02010600030101010101" pitchFamily="2" charset="-122"/>
            </a:endParaRPr>
          </a:p>
        </p:txBody>
      </p:sp>
      <p:cxnSp>
        <p:nvCxnSpPr>
          <p:cNvPr id="25" name="Straight Arrow Connector 24">
            <a:extLst>
              <a:ext uri="{FF2B5EF4-FFF2-40B4-BE49-F238E27FC236}">
                <a16:creationId xmlns:a16="http://schemas.microsoft.com/office/drawing/2014/main" id="{8DCFAEB5-BE13-4E04-92E0-0CFEECF4C6FC}"/>
              </a:ext>
            </a:extLst>
          </p:cNvPr>
          <p:cNvCxnSpPr>
            <a:cxnSpLocks/>
          </p:cNvCxnSpPr>
          <p:nvPr/>
        </p:nvCxnSpPr>
        <p:spPr>
          <a:xfrm>
            <a:off x="5842893" y="4262022"/>
            <a:ext cx="0" cy="2317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EB81B3C9-CC57-4043-A1B1-58D0A11E9E3B}"/>
              </a:ext>
            </a:extLst>
          </p:cNvPr>
          <p:cNvSpPr/>
          <p:nvPr/>
        </p:nvSpPr>
        <p:spPr>
          <a:xfrm>
            <a:off x="4710875" y="5050909"/>
            <a:ext cx="898003" cy="363946"/>
          </a:xfrm>
          <a:prstGeom prst="rect">
            <a:avLst/>
          </a:prstGeom>
        </p:spPr>
        <p:txBody>
          <a:bodyPr wrap="none">
            <a:spAutoFit/>
          </a:bodyPr>
          <a:lstStyle/>
          <a:p>
            <a:r>
              <a:rPr lang="en-US" altLang="zh-CN" dirty="0"/>
              <a:t>Best-fit</a:t>
            </a:r>
            <a:endParaRPr lang="en-US" dirty="0"/>
          </a:p>
        </p:txBody>
      </p:sp>
      <p:sp>
        <p:nvSpPr>
          <p:cNvPr id="28" name="Rectangle 27">
            <a:extLst>
              <a:ext uri="{FF2B5EF4-FFF2-40B4-BE49-F238E27FC236}">
                <a16:creationId xmlns:a16="http://schemas.microsoft.com/office/drawing/2014/main" id="{90845A09-C857-43D3-A53A-FBEA2C9887A3}"/>
              </a:ext>
            </a:extLst>
          </p:cNvPr>
          <p:cNvSpPr/>
          <p:nvPr/>
        </p:nvSpPr>
        <p:spPr>
          <a:xfrm>
            <a:off x="6174220" y="5401779"/>
            <a:ext cx="349776" cy="363946"/>
          </a:xfrm>
          <a:prstGeom prst="rect">
            <a:avLst/>
          </a:prstGeom>
        </p:spPr>
        <p:txBody>
          <a:bodyPr wrap="none">
            <a:spAutoFit/>
          </a:bodyPr>
          <a:lstStyle/>
          <a:p>
            <a:r>
              <a:rPr lang="en-US" dirty="0"/>
              <a:t>…</a:t>
            </a:r>
          </a:p>
        </p:txBody>
      </p:sp>
      <p:sp>
        <p:nvSpPr>
          <p:cNvPr id="30" name="Rectangle 29">
            <a:extLst>
              <a:ext uri="{FF2B5EF4-FFF2-40B4-BE49-F238E27FC236}">
                <a16:creationId xmlns:a16="http://schemas.microsoft.com/office/drawing/2014/main" id="{CDE4DBAA-B995-4AF6-896D-9303EA6F1217}"/>
              </a:ext>
            </a:extLst>
          </p:cNvPr>
          <p:cNvSpPr/>
          <p:nvPr/>
        </p:nvSpPr>
        <p:spPr>
          <a:xfrm>
            <a:off x="9836210" y="2911423"/>
            <a:ext cx="1807193" cy="523220"/>
          </a:xfrm>
          <a:prstGeom prst="rect">
            <a:avLst/>
          </a:prstGeom>
        </p:spPr>
        <p:txBody>
          <a:bodyPr wrap="square">
            <a:spAutoFit/>
          </a:bodyPr>
          <a:lstStyle/>
          <a:p>
            <a:r>
              <a:rPr lang="zh-CN" altLang="en-US" sz="1400" dirty="0">
                <a:solidFill>
                  <a:srgbClr val="FF0000"/>
                </a:solidFill>
                <a:latin typeface="Calibri" panose="020F0502020204030204"/>
                <a:ea typeface="等线" panose="02010600030101010101" pitchFamily="2" charset="-122"/>
              </a:rPr>
              <a:t>调整一些负载的批尺寸进而利用闲置资源</a:t>
            </a:r>
            <a:endParaRPr lang="en-US" sz="1400" dirty="0">
              <a:solidFill>
                <a:srgbClr val="FF0000"/>
              </a:solidFill>
              <a:latin typeface="Calibri" panose="020F0502020204030204"/>
              <a:ea typeface="等线" panose="02010600030101010101" pitchFamily="2" charset="-122"/>
            </a:endParaRPr>
          </a:p>
        </p:txBody>
      </p:sp>
    </p:spTree>
    <p:extLst>
      <p:ext uri="{BB962C8B-B14F-4D97-AF65-F5344CB8AC3E}">
        <p14:creationId xmlns:p14="http://schemas.microsoft.com/office/powerpoint/2010/main" val="22904867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小结与讨论</a:t>
            </a:r>
            <a:endParaRPr lang="en-US" dirty="0"/>
          </a:p>
        </p:txBody>
      </p:sp>
      <p:sp>
        <p:nvSpPr>
          <p:cNvPr id="6" name="Text Placeholder 5"/>
          <p:cNvSpPr>
            <a:spLocks noGrp="1"/>
          </p:cNvSpPr>
          <p:nvPr>
            <p:ph type="body" sz="quarter" idx="10"/>
          </p:nvPr>
        </p:nvSpPr>
        <p:spPr>
          <a:xfrm>
            <a:off x="586390" y="1434370"/>
            <a:ext cx="11018520" cy="947952"/>
          </a:xfrm>
        </p:spPr>
        <p:txBody>
          <a:bodyPr/>
          <a:lstStyle/>
          <a:p>
            <a:pPr marL="457200" indent="-457200">
              <a:buFont typeface="Arial" panose="020B0604020202020204" pitchFamily="34" charset="0"/>
              <a:buChar char="•"/>
            </a:pPr>
            <a:r>
              <a:rPr lang="zh-CN" altLang="en-US" dirty="0"/>
              <a:t>当前吞吐量和效率的优化策略是否会对延迟产生影响？</a:t>
            </a:r>
            <a:endParaRPr lang="en-US" altLang="zh-CN" dirty="0"/>
          </a:p>
          <a:p>
            <a:pPr marL="457200" indent="-457200">
              <a:buFont typeface="Arial" panose="020B0604020202020204" pitchFamily="34" charset="0"/>
              <a:buChar char="•"/>
            </a:pPr>
            <a:r>
              <a:rPr lang="zh-CN" altLang="en-US" dirty="0"/>
              <a:t>设计其他策略进行吞吐量或使用效率的优化？</a:t>
            </a:r>
            <a:endParaRPr lang="en-US" altLang="zh-CN" dirty="0"/>
          </a:p>
        </p:txBody>
      </p:sp>
    </p:spTree>
    <p:extLst>
      <p:ext uri="{BB962C8B-B14F-4D97-AF65-F5344CB8AC3E}">
        <p14:creationId xmlns:p14="http://schemas.microsoft.com/office/powerpoint/2010/main" val="39891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主要内容</a:t>
            </a:r>
            <a:endParaRPr lang="en-US" dirty="0"/>
          </a:p>
        </p:txBody>
      </p:sp>
      <p:sp>
        <p:nvSpPr>
          <p:cNvPr id="6" name="Text Placeholder 5"/>
          <p:cNvSpPr>
            <a:spLocks noGrp="1"/>
          </p:cNvSpPr>
          <p:nvPr>
            <p:ph type="body" sz="quarter" idx="10"/>
          </p:nvPr>
        </p:nvSpPr>
        <p:spPr>
          <a:xfrm>
            <a:off x="586390" y="1434370"/>
            <a:ext cx="11018520" cy="3828740"/>
          </a:xfrm>
        </p:spPr>
        <p:txBody>
          <a:bodyPr/>
          <a:lstStyle/>
          <a:p>
            <a:pPr marL="457200" indent="-457200">
              <a:buFont typeface="Arial" panose="020B0604020202020204" pitchFamily="34" charset="0"/>
              <a:buChar char="•"/>
            </a:pPr>
            <a:r>
              <a:rPr lang="zh-CN" altLang="en-US" dirty="0">
                <a:solidFill>
                  <a:schemeClr val="tx1"/>
                </a:solidFill>
              </a:rPr>
              <a:t>推理</a:t>
            </a:r>
            <a:r>
              <a:rPr lang="en-US" altLang="zh-CN" dirty="0">
                <a:solidFill>
                  <a:schemeClr val="tx1"/>
                </a:solidFill>
              </a:rPr>
              <a:t>(Inference)</a:t>
            </a:r>
            <a:r>
              <a:rPr lang="zh-CN" altLang="en-US" dirty="0">
                <a:solidFill>
                  <a:schemeClr val="tx1"/>
                </a:solidFill>
              </a:rPr>
              <a:t>系统简介</a:t>
            </a:r>
            <a:endParaRPr lang="en-US" altLang="zh-CN" dirty="0">
              <a:solidFill>
                <a:schemeClr val="tx1"/>
              </a:solidFill>
            </a:endParaRPr>
          </a:p>
          <a:p>
            <a:pPr marL="457200" indent="-457200">
              <a:buFont typeface="Arial" panose="020B0604020202020204" pitchFamily="34" charset="0"/>
              <a:buChar char="•"/>
            </a:pPr>
            <a:r>
              <a:rPr lang="zh-CN" altLang="en-US" dirty="0"/>
              <a:t>推理系统设计与优化</a:t>
            </a:r>
            <a:endParaRPr lang="en-US" altLang="zh-CN" dirty="0"/>
          </a:p>
          <a:p>
            <a:pPr marL="685800" lvl="1" indent="-457200">
              <a:buFont typeface="Arial" panose="020B0604020202020204" pitchFamily="34" charset="0"/>
              <a:buChar char="•"/>
            </a:pPr>
            <a:r>
              <a:rPr lang="zh-CN" altLang="en-US" dirty="0"/>
              <a:t>延迟</a:t>
            </a:r>
            <a:r>
              <a:rPr lang="en-US" altLang="zh-CN" dirty="0"/>
              <a:t>(</a:t>
            </a:r>
            <a:r>
              <a:rPr lang="en-US" dirty="0"/>
              <a:t>Latency) </a:t>
            </a:r>
          </a:p>
          <a:p>
            <a:pPr marL="685800" lvl="1" indent="-457200">
              <a:buFont typeface="Arial" panose="020B0604020202020204" pitchFamily="34" charset="0"/>
              <a:buChar char="•"/>
            </a:pPr>
            <a:r>
              <a:rPr lang="zh-CN" altLang="en-US" dirty="0">
                <a:solidFill>
                  <a:schemeClr val="tx1"/>
                </a:solidFill>
              </a:rPr>
              <a:t>吞吐</a:t>
            </a:r>
            <a:r>
              <a:rPr lang="en-US" altLang="zh-CN" dirty="0">
                <a:solidFill>
                  <a:schemeClr val="tx1"/>
                </a:solidFill>
              </a:rPr>
              <a:t>(</a:t>
            </a:r>
            <a:r>
              <a:rPr lang="en-US" dirty="0">
                <a:solidFill>
                  <a:schemeClr val="tx1"/>
                </a:solidFill>
              </a:rPr>
              <a:t>Throughput)</a:t>
            </a:r>
          </a:p>
          <a:p>
            <a:pPr marL="685800" lvl="1" indent="-457200">
              <a:buFont typeface="Arial" panose="020B0604020202020204" pitchFamily="34" charset="0"/>
              <a:buChar char="•"/>
            </a:pPr>
            <a:r>
              <a:rPr lang="zh-CN" altLang="en-US" dirty="0">
                <a:solidFill>
                  <a:schemeClr val="tx1"/>
                </a:solidFill>
              </a:rPr>
              <a:t>效率</a:t>
            </a:r>
            <a:r>
              <a:rPr lang="en-US" altLang="zh-CN" dirty="0">
                <a:solidFill>
                  <a:schemeClr val="tx1"/>
                </a:solidFill>
              </a:rPr>
              <a:t>(</a:t>
            </a:r>
            <a:r>
              <a:rPr lang="en-US" dirty="0">
                <a:solidFill>
                  <a:schemeClr val="tx1"/>
                </a:solidFill>
              </a:rPr>
              <a:t>Efficiency)</a:t>
            </a:r>
          </a:p>
          <a:p>
            <a:pPr marL="457200" indent="-457200">
              <a:buFont typeface="Arial" panose="020B0604020202020204" pitchFamily="34" charset="0"/>
              <a:buChar char="•"/>
            </a:pPr>
            <a:r>
              <a:rPr lang="zh-CN" altLang="en-US" dirty="0">
                <a:solidFill>
                  <a:srgbClr val="FF0000"/>
                </a:solidFill>
              </a:rPr>
              <a:t>部署</a:t>
            </a:r>
            <a:r>
              <a:rPr lang="en-US" altLang="zh-CN" dirty="0">
                <a:solidFill>
                  <a:srgbClr val="FF0000"/>
                </a:solidFill>
              </a:rPr>
              <a:t>(</a:t>
            </a:r>
            <a:r>
              <a:rPr lang="en-US" dirty="0">
                <a:solidFill>
                  <a:srgbClr val="FF0000"/>
                </a:solidFill>
              </a:rPr>
              <a:t>Deployment)</a:t>
            </a:r>
          </a:p>
          <a:p>
            <a:pPr marL="685800" lvl="1" indent="-457200">
              <a:buFont typeface="Arial" panose="020B0604020202020204" pitchFamily="34" charset="0"/>
              <a:buChar char="•"/>
            </a:pPr>
            <a:r>
              <a:rPr lang="zh-CN" altLang="en-US" dirty="0"/>
              <a:t>扩展性</a:t>
            </a:r>
            <a:r>
              <a:rPr lang="en-US" altLang="zh-CN" dirty="0"/>
              <a:t>(Scalability)</a:t>
            </a:r>
          </a:p>
          <a:p>
            <a:pPr marL="685800" lvl="1" indent="-457200">
              <a:buFont typeface="Arial" panose="020B0604020202020204" pitchFamily="34" charset="0"/>
              <a:buChar char="•"/>
            </a:pPr>
            <a:r>
              <a:rPr lang="zh-CN" altLang="en-US" dirty="0"/>
              <a:t>灵活性</a:t>
            </a:r>
            <a:r>
              <a:rPr lang="en-US" altLang="zh-CN" dirty="0"/>
              <a:t>(</a:t>
            </a:r>
            <a:r>
              <a:rPr lang="en-US" dirty="0"/>
              <a:t>Flexibility)</a:t>
            </a:r>
            <a:endParaRPr lang="en-US" altLang="zh-CN" dirty="0"/>
          </a:p>
          <a:p>
            <a:pPr marL="457200" indent="-457200">
              <a:buFont typeface="Arial" panose="020B0604020202020204" pitchFamily="34" charset="0"/>
              <a:buChar char="•"/>
            </a:pPr>
            <a:endParaRPr lang="en-US" dirty="0">
              <a:solidFill>
                <a:srgbClr val="FF0000"/>
              </a:solidFill>
            </a:endParaRPr>
          </a:p>
        </p:txBody>
      </p:sp>
    </p:spTree>
    <p:extLst>
      <p:ext uri="{BB962C8B-B14F-4D97-AF65-F5344CB8AC3E}">
        <p14:creationId xmlns:p14="http://schemas.microsoft.com/office/powerpoint/2010/main" val="24728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11A3-9796-4C41-B385-53E7802BB436}"/>
              </a:ext>
            </a:extLst>
          </p:cNvPr>
          <p:cNvSpPr>
            <a:spLocks noGrp="1"/>
          </p:cNvSpPr>
          <p:nvPr>
            <p:ph type="title"/>
          </p:nvPr>
        </p:nvSpPr>
        <p:spPr/>
        <p:txBody>
          <a:bodyPr/>
          <a:lstStyle/>
          <a:p>
            <a:r>
              <a:rPr lang="zh-CN" altLang="en-US" dirty="0"/>
              <a:t>部署</a:t>
            </a:r>
            <a:r>
              <a:rPr lang="en-US" altLang="zh-CN" dirty="0"/>
              <a:t>(</a:t>
            </a:r>
            <a:r>
              <a:rPr lang="en-US" dirty="0"/>
              <a:t>Deployment)</a:t>
            </a:r>
          </a:p>
        </p:txBody>
      </p:sp>
      <p:sp>
        <p:nvSpPr>
          <p:cNvPr id="3" name="Text Placeholder 2">
            <a:extLst>
              <a:ext uri="{FF2B5EF4-FFF2-40B4-BE49-F238E27FC236}">
                <a16:creationId xmlns:a16="http://schemas.microsoft.com/office/drawing/2014/main" id="{BEDF2215-D9F1-4D96-8539-9F007FEC831E}"/>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zh-CN" altLang="en-US" dirty="0"/>
              <a:t>扩展性</a:t>
            </a:r>
            <a:r>
              <a:rPr lang="en-US" altLang="zh-CN" dirty="0"/>
              <a:t>(Scalability)</a:t>
            </a:r>
          </a:p>
          <a:p>
            <a:pPr marL="457200" indent="-457200">
              <a:buFont typeface="Arial" panose="020B0604020202020204" pitchFamily="34" charset="0"/>
              <a:buChar char="•"/>
            </a:pPr>
            <a:r>
              <a:rPr lang="zh-CN" altLang="en-US" dirty="0"/>
              <a:t>灵活性</a:t>
            </a:r>
            <a:r>
              <a:rPr lang="en-US" altLang="zh-CN" dirty="0"/>
              <a:t>(</a:t>
            </a:r>
            <a:r>
              <a:rPr lang="en-US" dirty="0"/>
              <a:t>Flexibility)</a:t>
            </a:r>
            <a:endParaRPr lang="en-US" altLang="zh-CN" dirty="0"/>
          </a:p>
          <a:p>
            <a:pPr marL="457200" indent="-457200">
              <a:buFont typeface="Arial" panose="020B0604020202020204" pitchFamily="34" charset="0"/>
              <a:buChar char="•"/>
            </a:pPr>
            <a:r>
              <a:rPr lang="zh-CN" altLang="en-US" dirty="0"/>
              <a:t>模型版本</a:t>
            </a:r>
            <a:r>
              <a:rPr lang="en-US" altLang="zh-CN" dirty="0"/>
              <a:t>(Version)</a:t>
            </a:r>
            <a:r>
              <a:rPr lang="zh-CN" altLang="en-US" dirty="0"/>
              <a:t>管理</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04009338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98263-EEF2-4175-9B27-34D9D8876336}"/>
              </a:ext>
            </a:extLst>
          </p:cNvPr>
          <p:cNvSpPr>
            <a:spLocks noGrp="1"/>
          </p:cNvSpPr>
          <p:nvPr>
            <p:ph type="title"/>
          </p:nvPr>
        </p:nvSpPr>
        <p:spPr/>
        <p:txBody>
          <a:bodyPr/>
          <a:lstStyle/>
          <a:p>
            <a:r>
              <a:rPr lang="zh-CN" altLang="en-US" dirty="0"/>
              <a:t>扩展性</a:t>
            </a:r>
            <a:endParaRPr lang="en-US" dirty="0"/>
          </a:p>
        </p:txBody>
      </p:sp>
      <p:sp>
        <p:nvSpPr>
          <p:cNvPr id="3" name="Text Placeholder 2">
            <a:extLst>
              <a:ext uri="{FF2B5EF4-FFF2-40B4-BE49-F238E27FC236}">
                <a16:creationId xmlns:a16="http://schemas.microsoft.com/office/drawing/2014/main" id="{7AF0345B-ED14-433E-976C-6452635AEB23}"/>
              </a:ext>
            </a:extLst>
          </p:cNvPr>
          <p:cNvSpPr>
            <a:spLocks noGrp="1"/>
          </p:cNvSpPr>
          <p:nvPr>
            <p:ph type="body" sz="quarter" idx="10"/>
          </p:nvPr>
        </p:nvSpPr>
        <p:spPr>
          <a:xfrm>
            <a:off x="586390" y="1434370"/>
            <a:ext cx="5921638" cy="2634567"/>
          </a:xfrm>
        </p:spPr>
        <p:txBody>
          <a:bodyPr/>
          <a:lstStyle/>
          <a:p>
            <a:pPr marL="457200" indent="-457200">
              <a:buFont typeface="Arial" panose="020B0604020202020204" pitchFamily="34" charset="0"/>
              <a:buChar char="•"/>
            </a:pPr>
            <a:r>
              <a:rPr lang="zh-CN" altLang="en-US" dirty="0"/>
              <a:t>随着请求负载增加而自动和动态的部署更多的实例</a:t>
            </a:r>
            <a:endParaRPr lang="en-US" altLang="zh-CN" dirty="0"/>
          </a:p>
          <a:p>
            <a:pPr marL="457200" indent="-457200">
              <a:buFont typeface="Arial" panose="020B0604020202020204" pitchFamily="34" charset="0"/>
              <a:buChar char="•"/>
            </a:pPr>
            <a:r>
              <a:rPr lang="zh-CN" altLang="en-US" dirty="0"/>
              <a:t>系统需要有扩展性的原因：</a:t>
            </a:r>
            <a:endParaRPr lang="en-US" altLang="zh-CN" dirty="0"/>
          </a:p>
          <a:p>
            <a:pPr marL="685800" lvl="1" indent="-457200">
              <a:buFont typeface="Arial" panose="020B0604020202020204" pitchFamily="34" charset="0"/>
              <a:buChar char="•"/>
            </a:pPr>
            <a:r>
              <a:rPr lang="zh-CN" altLang="en-US" dirty="0"/>
              <a:t>应对用户与请求的增长</a:t>
            </a:r>
            <a:endParaRPr lang="en-US" altLang="zh-CN" dirty="0"/>
          </a:p>
          <a:p>
            <a:pPr marL="685800" lvl="1" indent="-457200">
              <a:buFont typeface="Arial" panose="020B0604020202020204" pitchFamily="34" charset="0"/>
              <a:buChar char="•"/>
            </a:pPr>
            <a:r>
              <a:rPr lang="zh-CN" altLang="en-US" dirty="0"/>
              <a:t>提升吞吐量</a:t>
            </a:r>
            <a:endParaRPr lang="en-US" altLang="zh-CN" dirty="0"/>
          </a:p>
          <a:p>
            <a:endParaRPr lang="en-US" dirty="0"/>
          </a:p>
        </p:txBody>
      </p:sp>
      <p:pic>
        <p:nvPicPr>
          <p:cNvPr id="5" name="Picture 4" descr="A picture containing screenshot&#10;&#10;Description automatically generated">
            <a:extLst>
              <a:ext uri="{FF2B5EF4-FFF2-40B4-BE49-F238E27FC236}">
                <a16:creationId xmlns:a16="http://schemas.microsoft.com/office/drawing/2014/main" id="{128C3E9F-AFDE-4BCD-9694-71E29D0F2551}"/>
              </a:ext>
            </a:extLst>
          </p:cNvPr>
          <p:cNvPicPr>
            <a:picLocks noChangeAspect="1"/>
          </p:cNvPicPr>
          <p:nvPr/>
        </p:nvPicPr>
        <p:blipFill>
          <a:blip r:embed="rId2"/>
          <a:stretch>
            <a:fillRect/>
          </a:stretch>
        </p:blipFill>
        <p:spPr>
          <a:xfrm>
            <a:off x="6508028" y="1829597"/>
            <a:ext cx="4073762" cy="1989241"/>
          </a:xfrm>
          <a:prstGeom prst="rect">
            <a:avLst/>
          </a:prstGeom>
        </p:spPr>
      </p:pic>
      <p:sp>
        <p:nvSpPr>
          <p:cNvPr id="6" name="Rectangle 5">
            <a:extLst>
              <a:ext uri="{FF2B5EF4-FFF2-40B4-BE49-F238E27FC236}">
                <a16:creationId xmlns:a16="http://schemas.microsoft.com/office/drawing/2014/main" id="{C87CC047-0B90-4BF7-A055-0A67462C7C77}"/>
              </a:ext>
            </a:extLst>
          </p:cNvPr>
          <p:cNvSpPr/>
          <p:nvPr/>
        </p:nvSpPr>
        <p:spPr>
          <a:xfrm>
            <a:off x="5394812" y="6436706"/>
            <a:ext cx="6797188" cy="307777"/>
          </a:xfrm>
          <a:prstGeom prst="rect">
            <a:avLst/>
          </a:prstGeom>
        </p:spPr>
        <p:txBody>
          <a:bodyPr wrap="square">
            <a:spAutoFit/>
          </a:bodyPr>
          <a:lstStyle/>
          <a:p>
            <a:r>
              <a:rPr lang="en-US" sz="1400" dirty="0"/>
              <a:t>https://devblogs.nvidia.com/kubernetes-ai-hyperparameter-search-experiments/</a:t>
            </a:r>
          </a:p>
        </p:txBody>
      </p:sp>
      <p:pic>
        <p:nvPicPr>
          <p:cNvPr id="8" name="Picture 7" descr="A screenshot of a cell phone&#10;&#10;Description automatically generated">
            <a:extLst>
              <a:ext uri="{FF2B5EF4-FFF2-40B4-BE49-F238E27FC236}">
                <a16:creationId xmlns:a16="http://schemas.microsoft.com/office/drawing/2014/main" id="{BFA88561-7F7B-4BEC-8FCD-CA930ABD0009}"/>
              </a:ext>
            </a:extLst>
          </p:cNvPr>
          <p:cNvPicPr>
            <a:picLocks noChangeAspect="1"/>
          </p:cNvPicPr>
          <p:nvPr/>
        </p:nvPicPr>
        <p:blipFill>
          <a:blip r:embed="rId3"/>
          <a:stretch>
            <a:fillRect/>
          </a:stretch>
        </p:blipFill>
        <p:spPr>
          <a:xfrm>
            <a:off x="2169665" y="4255069"/>
            <a:ext cx="8316691" cy="2053183"/>
          </a:xfrm>
          <a:prstGeom prst="rect">
            <a:avLst/>
          </a:prstGeom>
        </p:spPr>
      </p:pic>
      <p:sp>
        <p:nvSpPr>
          <p:cNvPr id="4" name="Arrow: Up 3">
            <a:extLst>
              <a:ext uri="{FF2B5EF4-FFF2-40B4-BE49-F238E27FC236}">
                <a16:creationId xmlns:a16="http://schemas.microsoft.com/office/drawing/2014/main" id="{02D696DA-85D0-43DD-9EBA-6AE8490CB843}"/>
              </a:ext>
            </a:extLst>
          </p:cNvPr>
          <p:cNvSpPr/>
          <p:nvPr/>
        </p:nvSpPr>
        <p:spPr bwMode="auto">
          <a:xfrm>
            <a:off x="8355722" y="3877874"/>
            <a:ext cx="378373" cy="42930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17188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85175-C69A-4C5A-B4CA-333937C6CBA8}"/>
              </a:ext>
            </a:extLst>
          </p:cNvPr>
          <p:cNvSpPr>
            <a:spLocks noGrp="1"/>
          </p:cNvSpPr>
          <p:nvPr>
            <p:ph type="title"/>
          </p:nvPr>
        </p:nvSpPr>
        <p:spPr/>
        <p:txBody>
          <a:bodyPr/>
          <a:lstStyle/>
          <a:p>
            <a:r>
              <a:rPr lang="zh-CN" altLang="en-US" dirty="0"/>
              <a:t>深度学习模型的生命周期</a:t>
            </a:r>
            <a:endParaRPr lang="en-US" dirty="0"/>
          </a:p>
        </p:txBody>
      </p:sp>
      <p:grpSp>
        <p:nvGrpSpPr>
          <p:cNvPr id="3" name="Group 2">
            <a:extLst>
              <a:ext uri="{FF2B5EF4-FFF2-40B4-BE49-F238E27FC236}">
                <a16:creationId xmlns:a16="http://schemas.microsoft.com/office/drawing/2014/main" id="{4250EB9C-9EDE-49E1-8BEA-FB6DF4F8DA40}"/>
              </a:ext>
            </a:extLst>
          </p:cNvPr>
          <p:cNvGrpSpPr/>
          <p:nvPr/>
        </p:nvGrpSpPr>
        <p:grpSpPr>
          <a:xfrm>
            <a:off x="1526056" y="1696884"/>
            <a:ext cx="10057979" cy="4157995"/>
            <a:chOff x="1526056" y="1696884"/>
            <a:chExt cx="10057979" cy="4157995"/>
          </a:xfrm>
        </p:grpSpPr>
        <p:sp>
          <p:nvSpPr>
            <p:cNvPr id="4" name="Thought Bubble: Cloud 3">
              <a:extLst>
                <a:ext uri="{FF2B5EF4-FFF2-40B4-BE49-F238E27FC236}">
                  <a16:creationId xmlns:a16="http://schemas.microsoft.com/office/drawing/2014/main" id="{2923C685-D707-4D87-A72C-1B93055A4FC7}"/>
                </a:ext>
              </a:extLst>
            </p:cNvPr>
            <p:cNvSpPr/>
            <p:nvPr/>
          </p:nvSpPr>
          <p:spPr bwMode="auto">
            <a:xfrm>
              <a:off x="9309911" y="4768159"/>
              <a:ext cx="2274124" cy="1086720"/>
            </a:xfrm>
            <a:prstGeom prst="cloudCallout">
              <a:avLst>
                <a:gd name="adj1" fmla="val 194"/>
                <a:gd name="adj2" fmla="val -11233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dirty="0">
                <a:solidFill>
                  <a:schemeClr val="tx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3166649B-45A5-447F-A113-A134B027597F}"/>
                </a:ext>
              </a:extLst>
            </p:cNvPr>
            <p:cNvSpPr/>
            <p:nvPr/>
          </p:nvSpPr>
          <p:spPr>
            <a:xfrm>
              <a:off x="9683590" y="5021328"/>
              <a:ext cx="168366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推荐系统，</a:t>
              </a: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etc.</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6" name="Rectangle: Rounded Corners 5">
              <a:extLst>
                <a:ext uri="{FF2B5EF4-FFF2-40B4-BE49-F238E27FC236}">
                  <a16:creationId xmlns:a16="http://schemas.microsoft.com/office/drawing/2014/main" id="{3B1AC36F-C9B6-4DB9-BE4D-913BDA09F15D}"/>
                </a:ext>
              </a:extLst>
            </p:cNvPr>
            <p:cNvSpPr/>
            <p:nvPr/>
          </p:nvSpPr>
          <p:spPr bwMode="auto">
            <a:xfrm>
              <a:off x="3298623" y="1726016"/>
              <a:ext cx="2013857" cy="86251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F4E885C-7B74-4F12-B4AA-E585DABC4C2F}"/>
                </a:ext>
              </a:extLst>
            </p:cNvPr>
            <p:cNvSpPr/>
            <p:nvPr/>
          </p:nvSpPr>
          <p:spPr bwMode="auto">
            <a:xfrm>
              <a:off x="6879521" y="1788272"/>
              <a:ext cx="2013857" cy="86251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296C6F9-7DBB-4FEA-AB71-E60889B86DE2}"/>
                </a:ext>
              </a:extLst>
            </p:cNvPr>
            <p:cNvSpPr/>
            <p:nvPr/>
          </p:nvSpPr>
          <p:spPr>
            <a:xfrm>
              <a:off x="2870864" y="1705440"/>
              <a:ext cx="1396536"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训练阶段</a:t>
              </a: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数据处理</a:t>
              </a:r>
              <a:endPar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模型训练</a:t>
              </a:r>
              <a:endPar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1" name="Rectangle 10">
              <a:extLst>
                <a:ext uri="{FF2B5EF4-FFF2-40B4-BE49-F238E27FC236}">
                  <a16:creationId xmlns:a16="http://schemas.microsoft.com/office/drawing/2014/main" id="{0E6B82DD-8A8A-425F-8518-022369729DDE}"/>
                </a:ext>
              </a:extLst>
            </p:cNvPr>
            <p:cNvSpPr/>
            <p:nvPr/>
          </p:nvSpPr>
          <p:spPr>
            <a:xfrm>
              <a:off x="7734086" y="1696884"/>
              <a:ext cx="1159292" cy="92333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推理阶段</a:t>
              </a: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t>
              </a: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部署</a:t>
              </a:r>
              <a:endPar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推理</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2" name="Arrow: Right 11">
              <a:extLst>
                <a:ext uri="{FF2B5EF4-FFF2-40B4-BE49-F238E27FC236}">
                  <a16:creationId xmlns:a16="http://schemas.microsoft.com/office/drawing/2014/main" id="{FEF94C25-346D-4EFA-AAA9-4FF967DFB87D}"/>
                </a:ext>
              </a:extLst>
            </p:cNvPr>
            <p:cNvSpPr/>
            <p:nvPr/>
          </p:nvSpPr>
          <p:spPr bwMode="auto">
            <a:xfrm>
              <a:off x="2957955" y="3163320"/>
              <a:ext cx="1298656" cy="447151"/>
            </a:xfrm>
            <a:prstGeom prst="rightArrow">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3" descr="Database">
              <a:extLst>
                <a:ext uri="{FF2B5EF4-FFF2-40B4-BE49-F238E27FC236}">
                  <a16:creationId xmlns:a16="http://schemas.microsoft.com/office/drawing/2014/main" id="{2F09CF27-6D18-4DD5-9815-689CCBCEB8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6056" y="2642349"/>
              <a:ext cx="1525759" cy="1525759"/>
            </a:xfrm>
            <a:prstGeom prst="rect">
              <a:avLst/>
            </a:prstGeom>
          </p:spPr>
        </p:pic>
        <p:pic>
          <p:nvPicPr>
            <p:cNvPr id="2052" name="Picture 4">
              <a:extLst>
                <a:ext uri="{FF2B5EF4-FFF2-40B4-BE49-F238E27FC236}">
                  <a16:creationId xmlns:a16="http://schemas.microsoft.com/office/drawing/2014/main" id="{46AC19B9-0D71-4D93-82AE-3C1323BD93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2305" y="2988770"/>
              <a:ext cx="3087390" cy="814391"/>
            </a:xfrm>
            <a:prstGeom prst="rect">
              <a:avLst/>
            </a:prstGeom>
            <a:noFill/>
            <a:extLst>
              <a:ext uri="{909E8E84-426E-40DD-AFC4-6F175D3DCCD1}">
                <a14:hiddenFill xmlns:a14="http://schemas.microsoft.com/office/drawing/2010/main">
                  <a:solidFill>
                    <a:srgbClr val="FFFFFF"/>
                  </a:solidFill>
                </a14:hiddenFill>
              </a:ext>
            </a:extLst>
          </p:spPr>
        </p:pic>
        <p:pic>
          <p:nvPicPr>
            <p:cNvPr id="16" name="Graphic 15" descr="Web design">
              <a:extLst>
                <a:ext uri="{FF2B5EF4-FFF2-40B4-BE49-F238E27FC236}">
                  <a16:creationId xmlns:a16="http://schemas.microsoft.com/office/drawing/2014/main" id="{694CD1F9-9BD3-436C-8930-94832BB98F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09911" y="2834492"/>
              <a:ext cx="1574672" cy="1574672"/>
            </a:xfrm>
            <a:prstGeom prst="rect">
              <a:avLst/>
            </a:prstGeom>
          </p:spPr>
        </p:pic>
        <p:sp>
          <p:nvSpPr>
            <p:cNvPr id="19" name="Arrow: Right 18">
              <a:extLst>
                <a:ext uri="{FF2B5EF4-FFF2-40B4-BE49-F238E27FC236}">
                  <a16:creationId xmlns:a16="http://schemas.microsoft.com/office/drawing/2014/main" id="{7383C611-72D1-411B-A577-429771F89021}"/>
                </a:ext>
              </a:extLst>
            </p:cNvPr>
            <p:cNvSpPr/>
            <p:nvPr/>
          </p:nvSpPr>
          <p:spPr bwMode="auto">
            <a:xfrm>
              <a:off x="7865940" y="3545430"/>
              <a:ext cx="1006929" cy="352441"/>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C0DFE582-8A1D-4CFF-9263-52D75DBD28F3}"/>
                </a:ext>
              </a:extLst>
            </p:cNvPr>
            <p:cNvSpPr/>
            <p:nvPr/>
          </p:nvSpPr>
          <p:spPr bwMode="auto">
            <a:xfrm rot="10800000">
              <a:off x="7820832" y="3097978"/>
              <a:ext cx="1006929" cy="352441"/>
            </a:xfrm>
            <a:prstGeom prst="rightArrow">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Connector: Curved 17">
              <a:extLst>
                <a:ext uri="{FF2B5EF4-FFF2-40B4-BE49-F238E27FC236}">
                  <a16:creationId xmlns:a16="http://schemas.microsoft.com/office/drawing/2014/main" id="{BBAC6611-6F25-4D82-A00D-E0506295B74B}"/>
                </a:ext>
              </a:extLst>
            </p:cNvPr>
            <p:cNvCxnSpPr>
              <a:cxnSpLocks/>
              <a:stCxn id="16" idx="2"/>
              <a:endCxn id="14" idx="2"/>
            </p:cNvCxnSpPr>
            <p:nvPr/>
          </p:nvCxnSpPr>
          <p:spPr>
            <a:xfrm rot="5400000" flipH="1">
              <a:off x="6072564" y="384481"/>
              <a:ext cx="241056" cy="7808311"/>
            </a:xfrm>
            <a:prstGeom prst="curvedConnector3">
              <a:avLst>
                <a:gd name="adj1" fmla="val -94833"/>
              </a:avLst>
            </a:prstGeom>
            <a:ln w="104775">
              <a:solidFill>
                <a:srgbClr val="FFE697"/>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149311EE-2AFD-472E-9356-2F205BB1B21C}"/>
                </a:ext>
              </a:extLst>
            </p:cNvPr>
            <p:cNvSpPr/>
            <p:nvPr/>
          </p:nvSpPr>
          <p:spPr>
            <a:xfrm>
              <a:off x="1715425" y="3211299"/>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训练数据</a:t>
              </a:r>
              <a:endPar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4" name="Rectangle 23">
              <a:extLst>
                <a:ext uri="{FF2B5EF4-FFF2-40B4-BE49-F238E27FC236}">
                  <a16:creationId xmlns:a16="http://schemas.microsoft.com/office/drawing/2014/main" id="{B03C4F4B-7CBB-43C2-A98F-896962AA052F}"/>
                </a:ext>
              </a:extLst>
            </p:cNvPr>
            <p:cNvSpPr/>
            <p:nvPr/>
          </p:nvSpPr>
          <p:spPr>
            <a:xfrm>
              <a:off x="5929356" y="4469400"/>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数据收集</a:t>
              </a:r>
              <a:endPar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5" name="Rectangle 24">
              <a:extLst>
                <a:ext uri="{FF2B5EF4-FFF2-40B4-BE49-F238E27FC236}">
                  <a16:creationId xmlns:a16="http://schemas.microsoft.com/office/drawing/2014/main" id="{022132D0-22F8-48A5-B778-60D060D93FAE}"/>
                </a:ext>
              </a:extLst>
            </p:cNvPr>
            <p:cNvSpPr/>
            <p:nvPr/>
          </p:nvSpPr>
          <p:spPr>
            <a:xfrm>
              <a:off x="8050623" y="3553875"/>
              <a:ext cx="64633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响应</a:t>
              </a:r>
              <a:endPar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6" name="Rectangle 25">
              <a:extLst>
                <a:ext uri="{FF2B5EF4-FFF2-40B4-BE49-F238E27FC236}">
                  <a16:creationId xmlns:a16="http://schemas.microsoft.com/office/drawing/2014/main" id="{B17A4906-3517-4375-A8D7-64AE39D88525}"/>
                </a:ext>
              </a:extLst>
            </p:cNvPr>
            <p:cNvSpPr/>
            <p:nvPr/>
          </p:nvSpPr>
          <p:spPr>
            <a:xfrm>
              <a:off x="8079807" y="3089532"/>
              <a:ext cx="64633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请求</a:t>
              </a:r>
              <a:endPar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7" name="Rectangle 26">
              <a:extLst>
                <a:ext uri="{FF2B5EF4-FFF2-40B4-BE49-F238E27FC236}">
                  <a16:creationId xmlns:a16="http://schemas.microsoft.com/office/drawing/2014/main" id="{B40BBC52-5255-4B8D-B960-1A3A86B38DD4}"/>
                </a:ext>
              </a:extLst>
            </p:cNvPr>
            <p:cNvSpPr/>
            <p:nvPr/>
          </p:nvSpPr>
          <p:spPr>
            <a:xfrm>
              <a:off x="3002107" y="3220563"/>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模型训练</a:t>
              </a:r>
              <a:endPar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8" name="Rectangle 27">
              <a:extLst>
                <a:ext uri="{FF2B5EF4-FFF2-40B4-BE49-F238E27FC236}">
                  <a16:creationId xmlns:a16="http://schemas.microsoft.com/office/drawing/2014/main" id="{9C82A502-B9C0-4539-9388-7752895CD180}"/>
                </a:ext>
              </a:extLst>
            </p:cNvPr>
            <p:cNvSpPr/>
            <p:nvPr/>
          </p:nvSpPr>
          <p:spPr>
            <a:xfrm>
              <a:off x="5417160" y="3166136"/>
              <a:ext cx="156966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深度学习模型</a:t>
              </a:r>
              <a:endPar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29" name="矩形: 圆角 1">
              <a:extLst>
                <a:ext uri="{FF2B5EF4-FFF2-40B4-BE49-F238E27FC236}">
                  <a16:creationId xmlns:a16="http://schemas.microsoft.com/office/drawing/2014/main" id="{56F7687C-62EF-4672-B01B-042252D899A0}"/>
                </a:ext>
              </a:extLst>
            </p:cNvPr>
            <p:cNvSpPr/>
            <p:nvPr/>
          </p:nvSpPr>
          <p:spPr>
            <a:xfrm>
              <a:off x="4514189" y="2834492"/>
              <a:ext cx="4440343" cy="1342055"/>
            </a:xfrm>
            <a:prstGeom prst="roundRect">
              <a:avLst>
                <a:gd name="adj" fmla="val 6268"/>
              </a:avLst>
            </a:prstGeom>
            <a:solidFill>
              <a:srgbClr val="DAE3F3">
                <a:alpha val="0"/>
              </a:srgb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1" u="none" strike="noStrike" kern="1200" cap="none" spc="0" normalizeH="0" baseline="-2500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30" name="Rectangle 29">
              <a:extLst>
                <a:ext uri="{FF2B5EF4-FFF2-40B4-BE49-F238E27FC236}">
                  <a16:creationId xmlns:a16="http://schemas.microsoft.com/office/drawing/2014/main" id="{0522264C-DC45-41E9-B44E-F8D2CA836662}"/>
                </a:ext>
              </a:extLst>
            </p:cNvPr>
            <p:cNvSpPr/>
            <p:nvPr/>
          </p:nvSpPr>
          <p:spPr>
            <a:xfrm>
              <a:off x="6358052" y="3801177"/>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FF0000"/>
                  </a:solidFill>
                  <a:latin typeface="Segoe UI Semilight" panose="020B0402040204020203" pitchFamily="34" charset="0"/>
                  <a:cs typeface="Segoe UI Semilight" panose="020B0402040204020203" pitchFamily="34" charset="0"/>
                </a:rPr>
                <a:t>推理系统</a:t>
              </a:r>
              <a:endParaRPr lang="en-US" sz="1800" dirty="0">
                <a:solidFill>
                  <a:srgbClr val="FF0000"/>
                </a:solidFill>
                <a:latin typeface="Segoe UI Semilight" panose="020B0402040204020203" pitchFamily="34" charset="0"/>
                <a:cs typeface="Segoe UI Semilight" panose="020B0402040204020203" pitchFamily="34" charset="0"/>
              </a:endParaRPr>
            </a:p>
          </p:txBody>
        </p:sp>
      </p:grpSp>
    </p:spTree>
    <p:extLst>
      <p:ext uri="{BB962C8B-B14F-4D97-AF65-F5344CB8AC3E}">
        <p14:creationId xmlns:p14="http://schemas.microsoft.com/office/powerpoint/2010/main" val="3875914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911A3-9796-4C41-B385-53E7802BB436}"/>
              </a:ext>
            </a:extLst>
          </p:cNvPr>
          <p:cNvSpPr>
            <a:spLocks noGrp="1"/>
          </p:cNvSpPr>
          <p:nvPr>
            <p:ph type="title"/>
          </p:nvPr>
        </p:nvSpPr>
        <p:spPr/>
        <p:txBody>
          <a:bodyPr/>
          <a:lstStyle/>
          <a:p>
            <a:r>
              <a:rPr lang="zh-CN" altLang="en-US" dirty="0"/>
              <a:t>部署灵活性</a:t>
            </a:r>
            <a:r>
              <a:rPr lang="en-US" altLang="zh-CN" dirty="0"/>
              <a:t>(Flexibility</a:t>
            </a:r>
            <a:r>
              <a:rPr lang="en-US" dirty="0"/>
              <a:t>)</a:t>
            </a:r>
          </a:p>
        </p:txBody>
      </p:sp>
      <p:sp>
        <p:nvSpPr>
          <p:cNvPr id="3" name="Text Placeholder 2">
            <a:extLst>
              <a:ext uri="{FF2B5EF4-FFF2-40B4-BE49-F238E27FC236}">
                <a16:creationId xmlns:a16="http://schemas.microsoft.com/office/drawing/2014/main" id="{BEDF2215-D9F1-4D96-8539-9F007FEC831E}"/>
              </a:ext>
            </a:extLst>
          </p:cNvPr>
          <p:cNvSpPr>
            <a:spLocks noGrp="1"/>
          </p:cNvSpPr>
          <p:nvPr>
            <p:ph type="body" sz="quarter" idx="10"/>
          </p:nvPr>
        </p:nvSpPr>
        <p:spPr>
          <a:xfrm>
            <a:off x="586390" y="1434370"/>
            <a:ext cx="11018520" cy="6044732"/>
          </a:xfrm>
        </p:spPr>
        <p:txBody>
          <a:bodyPr/>
          <a:lstStyle/>
          <a:p>
            <a:pPr marL="457200" indent="-457200">
              <a:buFont typeface="Arial" panose="020B0604020202020204" pitchFamily="34" charset="0"/>
              <a:buChar char="•"/>
            </a:pPr>
            <a:r>
              <a:rPr lang="zh-CN" altLang="en-US" dirty="0"/>
              <a:t>服务系统需要灵活性的原因：</a:t>
            </a:r>
            <a:endParaRPr lang="en-US" altLang="zh-CN" dirty="0"/>
          </a:p>
          <a:p>
            <a:pPr marL="685800" lvl="1" indent="-457200">
              <a:buFont typeface="Arial" panose="020B0604020202020204" pitchFamily="34" charset="0"/>
              <a:buChar char="•"/>
            </a:pPr>
            <a:r>
              <a:rPr lang="zh-CN" altLang="en-US" dirty="0"/>
              <a:t>支持加载不同框架的模型</a:t>
            </a:r>
            <a:endParaRPr lang="en-US" altLang="zh-CN" dirty="0"/>
          </a:p>
          <a:p>
            <a:pPr marL="685800" lvl="1" indent="-457200">
              <a:buFont typeface="Arial" panose="020B0604020202020204" pitchFamily="34" charset="0"/>
              <a:buChar char="•"/>
            </a:pPr>
            <a:r>
              <a:rPr lang="zh-CN" altLang="en-US" dirty="0"/>
              <a:t>框架不断的更新，大多数是为训练优化，有些框架甚至不支持在线推理</a:t>
            </a:r>
            <a:endParaRPr lang="en-US" altLang="zh-CN" dirty="0"/>
          </a:p>
          <a:p>
            <a:pPr marL="685800" lvl="1" indent="-457200">
              <a:buFont typeface="Arial" panose="020B0604020202020204" pitchFamily="34" charset="0"/>
              <a:buChar char="•"/>
            </a:pPr>
            <a:r>
              <a:rPr lang="zh-CN" altLang="en-US" dirty="0"/>
              <a:t>与不同语言接口和不同逻辑的应用结合</a:t>
            </a:r>
            <a:endParaRPr lang="en-US" altLang="zh-CN" dirty="0"/>
          </a:p>
          <a:p>
            <a:pPr marL="457200" indent="-457200">
              <a:buFont typeface="Arial" panose="020B0604020202020204" pitchFamily="34" charset="0"/>
              <a:buChar char="•"/>
            </a:pPr>
            <a:r>
              <a:rPr lang="zh-CN" altLang="en-US" dirty="0"/>
              <a:t>解决方法：</a:t>
            </a:r>
            <a:endParaRPr lang="en-US" altLang="zh-CN" dirty="0"/>
          </a:p>
          <a:p>
            <a:pPr marL="685800" lvl="1" indent="-457200">
              <a:buFont typeface="Arial" panose="020B0604020202020204" pitchFamily="34" charset="0"/>
              <a:buChar char="•"/>
            </a:pPr>
            <a:r>
              <a:rPr lang="zh-CN" altLang="en-US" dirty="0"/>
              <a:t>接口抽象</a:t>
            </a:r>
            <a:r>
              <a:rPr lang="en-US" altLang="zh-CN" dirty="0"/>
              <a:t>:</a:t>
            </a:r>
            <a:endParaRPr lang="en-US" dirty="0"/>
          </a:p>
          <a:p>
            <a:pPr marL="914400" lvl="2" indent="-457200">
              <a:buFont typeface="Arial" panose="020B0604020202020204" pitchFamily="34" charset="0"/>
              <a:buChar char="•"/>
            </a:pPr>
            <a:r>
              <a:rPr lang="zh-CN" altLang="en-US" dirty="0"/>
              <a:t>提供构建不同应用逻辑的灵活性</a:t>
            </a:r>
            <a:endParaRPr lang="en-US" altLang="zh-CN" dirty="0"/>
          </a:p>
          <a:p>
            <a:pPr marL="914400" lvl="2" indent="-457200">
              <a:buFont typeface="Arial" panose="020B0604020202020204" pitchFamily="34" charset="0"/>
              <a:buChar char="•"/>
            </a:pPr>
            <a:r>
              <a:rPr lang="zh-CN" altLang="en-US" dirty="0"/>
              <a:t>提供不同框架的通用抽象</a:t>
            </a:r>
            <a:endParaRPr lang="en-US" altLang="zh-CN" dirty="0"/>
          </a:p>
          <a:p>
            <a:pPr marL="685800" lvl="1" indent="-457200">
              <a:buFont typeface="Arial" panose="020B0604020202020204" pitchFamily="34" charset="0"/>
              <a:buChar char="•"/>
            </a:pPr>
            <a:r>
              <a:rPr lang="en-US" altLang="zh-CN" dirty="0"/>
              <a:t>RPC</a:t>
            </a:r>
            <a:r>
              <a:rPr lang="zh-CN" altLang="en-US" dirty="0"/>
              <a:t>：</a:t>
            </a:r>
            <a:endParaRPr lang="en-US" altLang="zh-CN" dirty="0"/>
          </a:p>
          <a:p>
            <a:pPr marL="914400" lvl="2" indent="-457200">
              <a:buFont typeface="Arial" panose="020B0604020202020204" pitchFamily="34" charset="0"/>
              <a:buChar char="•"/>
            </a:pPr>
            <a:r>
              <a:rPr lang="zh-CN" altLang="en-US" dirty="0"/>
              <a:t>跨语言，跨进程通信</a:t>
            </a:r>
            <a:endParaRPr lang="en-US" altLang="zh-CN" dirty="0"/>
          </a:p>
          <a:p>
            <a:pPr marL="685800" lvl="1" indent="-457200">
              <a:buFont typeface="Arial" panose="020B0604020202020204" pitchFamily="34" charset="0"/>
              <a:buChar char="•"/>
            </a:pPr>
            <a:r>
              <a:rPr lang="zh-CN" altLang="en-US" dirty="0"/>
              <a:t>深度学习模型开放协议：</a:t>
            </a:r>
            <a:endParaRPr lang="en-US" altLang="zh-CN" dirty="0"/>
          </a:p>
          <a:p>
            <a:pPr marL="914400" lvl="2" indent="-457200">
              <a:buFont typeface="Arial" panose="020B0604020202020204" pitchFamily="34" charset="0"/>
              <a:buChar char="•"/>
            </a:pPr>
            <a:r>
              <a:rPr lang="zh-CN" altLang="en-US" dirty="0"/>
              <a:t>跨框架模型转换</a:t>
            </a:r>
            <a:endParaRPr lang="en-US" altLang="zh-CN" dirty="0"/>
          </a:p>
          <a:p>
            <a:pPr marL="685800" lvl="1" indent="-457200">
              <a:buFont typeface="Arial" panose="020B0604020202020204" pitchFamily="34" charset="0"/>
              <a:buChar char="•"/>
            </a:pPr>
            <a:r>
              <a:rPr lang="zh-CN" altLang="en-US" dirty="0"/>
              <a:t>容器：</a:t>
            </a:r>
            <a:endParaRPr lang="en-US" altLang="zh-CN" dirty="0"/>
          </a:p>
          <a:p>
            <a:pPr marL="914400" lvl="2" indent="-457200">
              <a:buFont typeface="Arial" panose="020B0604020202020204" pitchFamily="34" charset="0"/>
              <a:buChar char="•"/>
            </a:pPr>
            <a:r>
              <a:rPr lang="zh-CN" altLang="en-US" dirty="0"/>
              <a:t>运行时环境依赖与资源隔离</a:t>
            </a:r>
            <a:endParaRPr lang="en-US" altLang="zh-CN" dirty="0"/>
          </a:p>
          <a:p>
            <a:pPr marL="457200" indent="-457200">
              <a:buFont typeface="Arial" panose="020B0604020202020204" pitchFamily="34" charset="0"/>
              <a:buChar char="•"/>
            </a:pP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77811441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EF713-919E-4F27-8B09-1DC9E6DDF8DB}"/>
              </a:ext>
            </a:extLst>
          </p:cNvPr>
          <p:cNvSpPr>
            <a:spLocks noGrp="1"/>
          </p:cNvSpPr>
          <p:nvPr>
            <p:ph type="title"/>
          </p:nvPr>
        </p:nvSpPr>
        <p:spPr/>
        <p:txBody>
          <a:bodyPr/>
          <a:lstStyle/>
          <a:p>
            <a:r>
              <a:rPr lang="zh-CN" altLang="en-US" dirty="0"/>
              <a:t>模型转换与开放协议</a:t>
            </a:r>
            <a:endParaRPr lang="en-US" dirty="0"/>
          </a:p>
        </p:txBody>
      </p:sp>
      <p:pic>
        <p:nvPicPr>
          <p:cNvPr id="4" name="Picture 3">
            <a:extLst>
              <a:ext uri="{FF2B5EF4-FFF2-40B4-BE49-F238E27FC236}">
                <a16:creationId xmlns:a16="http://schemas.microsoft.com/office/drawing/2014/main" id="{511008AA-FB74-4323-8618-F5354A6E69D3}"/>
              </a:ext>
            </a:extLst>
          </p:cNvPr>
          <p:cNvPicPr>
            <a:picLocks noChangeAspect="1"/>
          </p:cNvPicPr>
          <p:nvPr/>
        </p:nvPicPr>
        <p:blipFill>
          <a:blip r:embed="rId2"/>
          <a:stretch>
            <a:fillRect/>
          </a:stretch>
        </p:blipFill>
        <p:spPr>
          <a:xfrm>
            <a:off x="5452113" y="2006026"/>
            <a:ext cx="6153497" cy="2968582"/>
          </a:xfrm>
          <a:prstGeom prst="rect">
            <a:avLst/>
          </a:prstGeom>
        </p:spPr>
      </p:pic>
      <p:sp>
        <p:nvSpPr>
          <p:cNvPr id="3" name="Text Placeholder 2">
            <a:extLst>
              <a:ext uri="{FF2B5EF4-FFF2-40B4-BE49-F238E27FC236}">
                <a16:creationId xmlns:a16="http://schemas.microsoft.com/office/drawing/2014/main" id="{4282230D-6E67-4457-93C4-832CA1F9E178}"/>
              </a:ext>
            </a:extLst>
          </p:cNvPr>
          <p:cNvSpPr>
            <a:spLocks noGrp="1"/>
          </p:cNvSpPr>
          <p:nvPr>
            <p:ph type="body" sz="quarter" idx="10"/>
          </p:nvPr>
        </p:nvSpPr>
        <p:spPr>
          <a:xfrm>
            <a:off x="586390" y="1434370"/>
            <a:ext cx="4437555" cy="2055947"/>
          </a:xfrm>
        </p:spPr>
        <p:txBody>
          <a:bodyPr/>
          <a:lstStyle/>
          <a:p>
            <a:pPr marL="457200" indent="-457200">
              <a:buFont typeface="Arial" panose="020B0604020202020204" pitchFamily="34" charset="0"/>
              <a:buChar char="•"/>
            </a:pPr>
            <a:r>
              <a:rPr lang="en-US" dirty="0" err="1"/>
              <a:t>MMdnn</a:t>
            </a:r>
            <a:endParaRPr lang="en-US" dirty="0"/>
          </a:p>
          <a:p>
            <a:pPr marL="685800" lvl="1" indent="-457200">
              <a:buFont typeface="Arial" panose="020B0604020202020204" pitchFamily="34" charset="0"/>
              <a:buChar char="•"/>
            </a:pPr>
            <a:r>
              <a:rPr lang="zh-CN" altLang="en-US" dirty="0"/>
              <a:t>模型通过中间表达</a:t>
            </a:r>
            <a:r>
              <a:rPr lang="en-US" altLang="zh-CN" dirty="0"/>
              <a:t>(IR)</a:t>
            </a:r>
            <a:r>
              <a:rPr lang="zh-CN" altLang="en-US" dirty="0"/>
              <a:t>跨框架转换</a:t>
            </a:r>
            <a:endParaRPr lang="en-US" dirty="0"/>
          </a:p>
          <a:p>
            <a:pPr marL="457200" indent="-457200">
              <a:buFont typeface="Arial" panose="020B0604020202020204" pitchFamily="34" charset="0"/>
              <a:buChar char="•"/>
            </a:pPr>
            <a:r>
              <a:rPr lang="en-US" dirty="0"/>
              <a:t>ONNX </a:t>
            </a:r>
          </a:p>
          <a:p>
            <a:pPr marL="685800" lvl="1" indent="-457200">
              <a:buFont typeface="Arial" panose="020B0604020202020204" pitchFamily="34" charset="0"/>
              <a:buChar char="•"/>
            </a:pPr>
            <a:r>
              <a:rPr lang="zh-CN" altLang="en-US" dirty="0"/>
              <a:t>模型中间表达标准</a:t>
            </a:r>
            <a:endParaRPr lang="en-US" dirty="0"/>
          </a:p>
          <a:p>
            <a:pPr marL="685800" lvl="1" indent="-457200">
              <a:buFont typeface="Arial" panose="020B0604020202020204" pitchFamily="34" charset="0"/>
              <a:buChar char="•"/>
            </a:pPr>
            <a:r>
              <a:rPr lang="zh-CN" altLang="en-US" dirty="0"/>
              <a:t>模型优化与部署</a:t>
            </a:r>
            <a:r>
              <a:rPr lang="en-US" altLang="zh-CN" dirty="0"/>
              <a:t>(</a:t>
            </a:r>
            <a:r>
              <a:rPr lang="en-US" dirty="0"/>
              <a:t>ONNX Runtime)</a:t>
            </a:r>
          </a:p>
        </p:txBody>
      </p:sp>
    </p:spTree>
    <p:extLst>
      <p:ext uri="{BB962C8B-B14F-4D97-AF65-F5344CB8AC3E}">
        <p14:creationId xmlns:p14="http://schemas.microsoft.com/office/powerpoint/2010/main" val="22329061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6292D-EAA0-4CD7-8543-7C3686CA423E}"/>
              </a:ext>
            </a:extLst>
          </p:cNvPr>
          <p:cNvSpPr>
            <a:spLocks noGrp="1"/>
          </p:cNvSpPr>
          <p:nvPr>
            <p:ph type="title"/>
          </p:nvPr>
        </p:nvSpPr>
        <p:spPr/>
        <p:txBody>
          <a:bodyPr/>
          <a:lstStyle/>
          <a:p>
            <a:r>
              <a:rPr lang="zh-CN" altLang="en-US" dirty="0"/>
              <a:t>模型版本管理</a:t>
            </a:r>
            <a:endParaRPr lang="en-US" dirty="0"/>
          </a:p>
        </p:txBody>
      </p:sp>
      <p:sp>
        <p:nvSpPr>
          <p:cNvPr id="3" name="Text Placeholder 2">
            <a:extLst>
              <a:ext uri="{FF2B5EF4-FFF2-40B4-BE49-F238E27FC236}">
                <a16:creationId xmlns:a16="http://schemas.microsoft.com/office/drawing/2014/main" id="{938E04E9-4B54-4CBD-8CB6-8AF1B990C32B}"/>
              </a:ext>
            </a:extLst>
          </p:cNvPr>
          <p:cNvSpPr>
            <a:spLocks noGrp="1"/>
          </p:cNvSpPr>
          <p:nvPr>
            <p:ph type="body" sz="quarter" idx="10"/>
          </p:nvPr>
        </p:nvSpPr>
        <p:spPr>
          <a:xfrm>
            <a:off x="586389" y="1434370"/>
            <a:ext cx="5022923" cy="3102388"/>
          </a:xfrm>
        </p:spPr>
        <p:txBody>
          <a:bodyPr/>
          <a:lstStyle/>
          <a:p>
            <a:pPr marL="457200" indent="-457200">
              <a:buFont typeface="Arial" panose="020B0604020202020204" pitchFamily="34" charset="0"/>
              <a:buChar char="•"/>
            </a:pPr>
            <a:r>
              <a:rPr lang="zh-CN" altLang="en-US" dirty="0"/>
              <a:t>需要模型版本管理的原因 </a:t>
            </a:r>
            <a:endParaRPr lang="en-US" altLang="zh-CN" dirty="0"/>
          </a:p>
          <a:p>
            <a:pPr marL="685800" lvl="1" indent="-457200">
              <a:buFont typeface="Arial" panose="020B0604020202020204" pitchFamily="34" charset="0"/>
              <a:buChar char="•"/>
            </a:pPr>
            <a:r>
              <a:rPr lang="zh-CN" altLang="en-US" dirty="0"/>
              <a:t>每隔一段时间训练出的新版本模型替换线上模型，但是可能存在缺陷</a:t>
            </a:r>
            <a:endParaRPr lang="en-US" altLang="zh-CN" dirty="0"/>
          </a:p>
          <a:p>
            <a:pPr marL="685800" lvl="1" indent="-457200">
              <a:buFont typeface="Arial" panose="020B0604020202020204" pitchFamily="34" charset="0"/>
              <a:buChar char="•"/>
            </a:pPr>
            <a:r>
              <a:rPr lang="zh-CN" altLang="en-US" dirty="0"/>
              <a:t>如果新版本模型发现缺陷需要回滚</a:t>
            </a:r>
            <a:endParaRPr lang="en-US" altLang="zh-CN" dirty="0"/>
          </a:p>
          <a:p>
            <a:pPr marL="457200" indent="-457200">
              <a:buFont typeface="Arial" panose="020B0604020202020204" pitchFamily="34" charset="0"/>
              <a:buChar char="•"/>
            </a:pPr>
            <a:r>
              <a:rPr lang="zh-CN" altLang="en-US" dirty="0"/>
              <a:t>模型生命周期管理</a:t>
            </a:r>
            <a:endParaRPr lang="en-US" altLang="zh-CN" dirty="0"/>
          </a:p>
          <a:p>
            <a:pPr marL="685800" lvl="1" indent="-457200">
              <a:buFont typeface="Arial" panose="020B0604020202020204" pitchFamily="34" charset="0"/>
              <a:buChar char="•"/>
            </a:pPr>
            <a:r>
              <a:rPr lang="zh-CN" altLang="en-US" dirty="0"/>
              <a:t>模型生命周期</a:t>
            </a:r>
            <a:endParaRPr lang="en-US" altLang="zh-CN" dirty="0"/>
          </a:p>
          <a:p>
            <a:pPr marL="685800" lvl="1" indent="-457200">
              <a:buFont typeface="Arial" panose="020B0604020202020204" pitchFamily="34" charset="0"/>
              <a:buChar char="•"/>
            </a:pPr>
            <a:r>
              <a:rPr lang="zh-CN" altLang="en-US" dirty="0"/>
              <a:t>金丝雀</a:t>
            </a:r>
            <a:r>
              <a:rPr lang="en-US" altLang="zh-CN" dirty="0"/>
              <a:t>(</a:t>
            </a:r>
            <a:r>
              <a:rPr lang="en-US" dirty="0"/>
              <a:t>Can</a:t>
            </a:r>
            <a:r>
              <a:rPr lang="en-US" altLang="zh-CN" dirty="0"/>
              <a:t>a</a:t>
            </a:r>
            <a:r>
              <a:rPr lang="en-US" dirty="0"/>
              <a:t>ry)</a:t>
            </a:r>
            <a:r>
              <a:rPr lang="zh-CN" altLang="en-US" dirty="0"/>
              <a:t>策略</a:t>
            </a:r>
            <a:endParaRPr lang="en-US" dirty="0"/>
          </a:p>
          <a:p>
            <a:pPr marL="685800" lvl="1" indent="-457200">
              <a:buFont typeface="Arial" panose="020B0604020202020204" pitchFamily="34" charset="0"/>
              <a:buChar char="•"/>
            </a:pPr>
            <a:r>
              <a:rPr lang="zh-CN" altLang="en-US" dirty="0"/>
              <a:t>回滚</a:t>
            </a:r>
            <a:r>
              <a:rPr lang="en-US" altLang="zh-CN" dirty="0"/>
              <a:t>(</a:t>
            </a:r>
            <a:r>
              <a:rPr lang="en-US" dirty="0"/>
              <a:t>Rollback)</a:t>
            </a:r>
            <a:r>
              <a:rPr lang="zh-CN" altLang="en-US" dirty="0"/>
              <a:t>策略</a:t>
            </a:r>
            <a:endParaRPr lang="en-US" dirty="0"/>
          </a:p>
        </p:txBody>
      </p:sp>
      <p:sp>
        <p:nvSpPr>
          <p:cNvPr id="5" name="Rectangle 4">
            <a:extLst>
              <a:ext uri="{FF2B5EF4-FFF2-40B4-BE49-F238E27FC236}">
                <a16:creationId xmlns:a16="http://schemas.microsoft.com/office/drawing/2014/main" id="{D6E4C229-62C9-4D53-B510-83AAA4CC7456}"/>
              </a:ext>
            </a:extLst>
          </p:cNvPr>
          <p:cNvSpPr/>
          <p:nvPr/>
        </p:nvSpPr>
        <p:spPr>
          <a:xfrm>
            <a:off x="7308612" y="6400800"/>
            <a:ext cx="4883388" cy="307777"/>
          </a:xfrm>
          <a:prstGeom prst="rect">
            <a:avLst/>
          </a:prstGeom>
        </p:spPr>
        <p:txBody>
          <a:bodyPr wrap="none">
            <a:spAutoFit/>
          </a:bodyPr>
          <a:lstStyle/>
          <a:p>
            <a:r>
              <a:rPr lang="en-US" altLang="zh-CN" sz="1400" dirty="0"/>
              <a:t>T</a:t>
            </a:r>
            <a:r>
              <a:rPr lang="en-US" sz="1400" dirty="0"/>
              <a:t>ensorFlow Serving: Flexible, High-Performance ML Serving</a:t>
            </a:r>
          </a:p>
        </p:txBody>
      </p:sp>
      <p:pic>
        <p:nvPicPr>
          <p:cNvPr id="6" name="Picture 5">
            <a:extLst>
              <a:ext uri="{FF2B5EF4-FFF2-40B4-BE49-F238E27FC236}">
                <a16:creationId xmlns:a16="http://schemas.microsoft.com/office/drawing/2014/main" id="{041A419A-66C3-42C3-A15A-2193914D7552}"/>
              </a:ext>
            </a:extLst>
          </p:cNvPr>
          <p:cNvPicPr>
            <a:picLocks noChangeAspect="1"/>
          </p:cNvPicPr>
          <p:nvPr/>
        </p:nvPicPr>
        <p:blipFill>
          <a:blip r:embed="rId2"/>
          <a:stretch>
            <a:fillRect/>
          </a:stretch>
        </p:blipFill>
        <p:spPr>
          <a:xfrm>
            <a:off x="5465378" y="2877405"/>
            <a:ext cx="6394231" cy="1959713"/>
          </a:xfrm>
          <a:prstGeom prst="rect">
            <a:avLst/>
          </a:prstGeom>
        </p:spPr>
      </p:pic>
      <p:sp>
        <p:nvSpPr>
          <p:cNvPr id="7" name="Text Placeholder 2">
            <a:extLst>
              <a:ext uri="{FF2B5EF4-FFF2-40B4-BE49-F238E27FC236}">
                <a16:creationId xmlns:a16="http://schemas.microsoft.com/office/drawing/2014/main" id="{80230CBD-B14B-495C-9B86-7C731C50E2B8}"/>
              </a:ext>
            </a:extLst>
          </p:cNvPr>
          <p:cNvSpPr txBox="1">
            <a:spLocks/>
          </p:cNvSpPr>
          <p:nvPr/>
        </p:nvSpPr>
        <p:spPr>
          <a:xfrm>
            <a:off x="7507451" y="5071038"/>
            <a:ext cx="255094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400" dirty="0"/>
              <a:t>模型生命周期管理工作流实例</a:t>
            </a:r>
            <a:endParaRPr lang="en-US" sz="1400" dirty="0"/>
          </a:p>
        </p:txBody>
      </p:sp>
    </p:spTree>
    <p:extLst>
      <p:ext uri="{BB962C8B-B14F-4D97-AF65-F5344CB8AC3E}">
        <p14:creationId xmlns:p14="http://schemas.microsoft.com/office/powerpoint/2010/main" val="335207837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4059-DA2E-4326-958A-9B36BCB5702F}"/>
              </a:ext>
            </a:extLst>
          </p:cNvPr>
          <p:cNvSpPr>
            <a:spLocks noGrp="1"/>
          </p:cNvSpPr>
          <p:nvPr>
            <p:ph type="title"/>
          </p:nvPr>
        </p:nvSpPr>
        <p:spPr/>
        <p:txBody>
          <a:bodyPr/>
          <a:lstStyle/>
          <a:p>
            <a:r>
              <a:rPr lang="zh-CN" altLang="en-US" dirty="0"/>
              <a:t>金丝雀</a:t>
            </a:r>
            <a:r>
              <a:rPr lang="en-US" altLang="zh-CN" dirty="0"/>
              <a:t>(</a:t>
            </a:r>
            <a:r>
              <a:rPr lang="en-US" dirty="0"/>
              <a:t>Can</a:t>
            </a:r>
            <a:r>
              <a:rPr lang="en-US" altLang="zh-CN" dirty="0"/>
              <a:t>a</a:t>
            </a:r>
            <a:r>
              <a:rPr lang="en-US" dirty="0"/>
              <a:t>ry)</a:t>
            </a:r>
            <a:r>
              <a:rPr lang="zh-CN" altLang="en-US" dirty="0"/>
              <a:t>和回滚</a:t>
            </a:r>
            <a:r>
              <a:rPr lang="en-US" altLang="zh-CN" dirty="0"/>
              <a:t>(</a:t>
            </a:r>
            <a:r>
              <a:rPr lang="en-US" dirty="0"/>
              <a:t>Rollback)</a:t>
            </a:r>
            <a:r>
              <a:rPr lang="zh-CN" altLang="en-US" dirty="0"/>
              <a:t>策略</a:t>
            </a:r>
            <a:endParaRPr lang="en-US" dirty="0"/>
          </a:p>
        </p:txBody>
      </p:sp>
      <p:sp>
        <p:nvSpPr>
          <p:cNvPr id="3" name="Text Placeholder 2">
            <a:extLst>
              <a:ext uri="{FF2B5EF4-FFF2-40B4-BE49-F238E27FC236}">
                <a16:creationId xmlns:a16="http://schemas.microsoft.com/office/drawing/2014/main" id="{E209E6D1-B08B-4EC6-89E1-BEA5A1812571}"/>
              </a:ext>
            </a:extLst>
          </p:cNvPr>
          <p:cNvSpPr>
            <a:spLocks noGrp="1"/>
          </p:cNvSpPr>
          <p:nvPr>
            <p:ph type="body" sz="quarter" idx="10"/>
          </p:nvPr>
        </p:nvSpPr>
        <p:spPr>
          <a:xfrm>
            <a:off x="586390" y="1434370"/>
            <a:ext cx="11018520" cy="3841052"/>
          </a:xfrm>
        </p:spPr>
        <p:txBody>
          <a:bodyPr/>
          <a:lstStyle/>
          <a:p>
            <a:pPr marL="457200" indent="-457200">
              <a:buFont typeface="Arial" panose="020B0604020202020204" pitchFamily="34" charset="0"/>
              <a:buChar char="•"/>
            </a:pPr>
            <a:r>
              <a:rPr lang="zh-CN" altLang="en-US" dirty="0"/>
              <a:t>金丝雀策略</a:t>
            </a:r>
            <a:endParaRPr lang="en-US" altLang="zh-CN" dirty="0"/>
          </a:p>
          <a:p>
            <a:pPr marL="685800" lvl="1" indent="-457200">
              <a:buFont typeface="Arial" panose="020B0604020202020204" pitchFamily="34" charset="0"/>
              <a:buChar char="•"/>
            </a:pPr>
            <a:r>
              <a:rPr lang="zh-CN" altLang="en-US" dirty="0"/>
              <a:t>当获得一个新训练的模型版本时，当前服务的模型成为第二新版本</a:t>
            </a:r>
            <a:r>
              <a:rPr lang="en-US" altLang="zh-CN" dirty="0"/>
              <a:t>(second-newest)</a:t>
            </a:r>
            <a:r>
              <a:rPr lang="zh-CN" altLang="en-US" dirty="0"/>
              <a:t>时，用户可以选择同时保持这两个版本</a:t>
            </a:r>
            <a:endParaRPr lang="en-US" altLang="zh-CN" dirty="0"/>
          </a:p>
          <a:p>
            <a:pPr marL="685800" lvl="1" indent="-457200">
              <a:buFont typeface="Arial" panose="020B0604020202020204" pitchFamily="34" charset="0"/>
              <a:buChar char="•"/>
            </a:pPr>
            <a:r>
              <a:rPr lang="zh-CN" altLang="en-US" dirty="0"/>
              <a:t>将所有推理请求流量发送到当前两个版本，比较它们的效果</a:t>
            </a:r>
            <a:endParaRPr lang="en-US" altLang="zh-CN" dirty="0"/>
          </a:p>
          <a:p>
            <a:pPr marL="685800" lvl="1" indent="-457200">
              <a:buFont typeface="Arial" panose="020B0604020202020204" pitchFamily="34" charset="0"/>
              <a:buChar char="•"/>
            </a:pPr>
            <a:r>
              <a:rPr lang="zh-CN" altLang="en-US" dirty="0"/>
              <a:t>一旦对最新版本达标，用户就可以切换到仅该版本</a:t>
            </a:r>
            <a:endParaRPr lang="en-US" altLang="zh-CN" dirty="0"/>
          </a:p>
          <a:p>
            <a:pPr marL="685800" lvl="1" indent="-457200">
              <a:buFont typeface="Arial" panose="020B0604020202020204" pitchFamily="34" charset="0"/>
              <a:buChar char="•"/>
            </a:pPr>
            <a:r>
              <a:rPr lang="zh-CN" altLang="en-US" dirty="0"/>
              <a:t>方法需要更多的高峰资源，避免将用户暴露于缺陷模型</a:t>
            </a:r>
            <a:endParaRPr lang="en-US" altLang="zh-CN" dirty="0"/>
          </a:p>
          <a:p>
            <a:pPr marL="457200" indent="-457200">
              <a:buFont typeface="Arial" panose="020B0604020202020204" pitchFamily="34" charset="0"/>
              <a:buChar char="•"/>
            </a:pPr>
            <a:r>
              <a:rPr lang="zh-CN" altLang="en-US" dirty="0"/>
              <a:t>回滚策略</a:t>
            </a:r>
            <a:endParaRPr lang="en-US" altLang="zh-CN" dirty="0"/>
          </a:p>
          <a:p>
            <a:pPr marL="685800" lvl="1" indent="-457200">
              <a:buFont typeface="Arial" panose="020B0604020202020204" pitchFamily="34" charset="0"/>
              <a:buChar char="•"/>
            </a:pPr>
            <a:r>
              <a:rPr lang="zh-CN" altLang="en-US" dirty="0"/>
              <a:t>如果在当前的主要服务版本上检测到缺陷，则用户可以请求切换到特定的较旧版本</a:t>
            </a:r>
            <a:endParaRPr lang="en-US" altLang="zh-CN" dirty="0"/>
          </a:p>
          <a:p>
            <a:pPr marL="685800" lvl="1" indent="-457200">
              <a:buFont typeface="Arial" panose="020B0604020202020204" pitchFamily="34" charset="0"/>
              <a:buChar char="•"/>
            </a:pPr>
            <a:r>
              <a:rPr lang="zh-CN" altLang="en-US" dirty="0"/>
              <a:t>卸载和装载的顺序应该是可配置的</a:t>
            </a:r>
            <a:endParaRPr lang="en-US" altLang="zh-CN" dirty="0"/>
          </a:p>
          <a:p>
            <a:pPr marL="685800" lvl="1" indent="-457200">
              <a:buFont typeface="Arial" panose="020B0604020202020204" pitchFamily="34" charset="0"/>
              <a:buChar char="•"/>
            </a:pPr>
            <a:r>
              <a:rPr lang="zh-CN" altLang="en-US" dirty="0"/>
              <a:t>当问题解决并且获取到新的安全版本模型时，从而结束回滚</a:t>
            </a:r>
            <a:endParaRPr lang="en-US" dirty="0"/>
          </a:p>
        </p:txBody>
      </p:sp>
      <p:sp>
        <p:nvSpPr>
          <p:cNvPr id="4" name="Rectangle 3">
            <a:extLst>
              <a:ext uri="{FF2B5EF4-FFF2-40B4-BE49-F238E27FC236}">
                <a16:creationId xmlns:a16="http://schemas.microsoft.com/office/drawing/2014/main" id="{04E505C9-FE52-4C69-8F20-11D1738219FC}"/>
              </a:ext>
            </a:extLst>
          </p:cNvPr>
          <p:cNvSpPr/>
          <p:nvPr/>
        </p:nvSpPr>
        <p:spPr>
          <a:xfrm>
            <a:off x="7308612" y="6400800"/>
            <a:ext cx="4883388" cy="307777"/>
          </a:xfrm>
          <a:prstGeom prst="rect">
            <a:avLst/>
          </a:prstGeom>
        </p:spPr>
        <p:txBody>
          <a:bodyPr wrap="none">
            <a:spAutoFit/>
          </a:bodyPr>
          <a:lstStyle/>
          <a:p>
            <a:r>
              <a:rPr lang="en-US" altLang="zh-CN" sz="1400" dirty="0"/>
              <a:t>T</a:t>
            </a:r>
            <a:r>
              <a:rPr lang="en-US" sz="1400" dirty="0"/>
              <a:t>ensorFlow Serving: Flexible, High-Performance ML Serving</a:t>
            </a:r>
          </a:p>
        </p:txBody>
      </p:sp>
    </p:spTree>
    <p:extLst>
      <p:ext uri="{BB962C8B-B14F-4D97-AF65-F5344CB8AC3E}">
        <p14:creationId xmlns:p14="http://schemas.microsoft.com/office/powerpoint/2010/main" val="218259372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小结</a:t>
            </a:r>
            <a:endParaRPr lang="en-US" dirty="0"/>
          </a:p>
        </p:txBody>
      </p:sp>
      <p:sp>
        <p:nvSpPr>
          <p:cNvPr id="3" name="Text Placeholder 2">
            <a:extLst>
              <a:ext uri="{FF2B5EF4-FFF2-40B4-BE49-F238E27FC236}">
                <a16:creationId xmlns:a16="http://schemas.microsoft.com/office/drawing/2014/main" id="{A36DC72B-998C-4541-B896-089E66A453DB}"/>
              </a:ext>
            </a:extLst>
          </p:cNvPr>
          <p:cNvSpPr>
            <a:spLocks noGrp="1"/>
          </p:cNvSpPr>
          <p:nvPr>
            <p:ph type="body" sz="quarter" idx="10"/>
          </p:nvPr>
        </p:nvSpPr>
        <p:spPr/>
        <p:txBody>
          <a:bodyPr/>
          <a:lstStyle/>
          <a:p>
            <a:endParaRPr lang="en-US" dirty="0"/>
          </a:p>
        </p:txBody>
      </p:sp>
      <p:graphicFrame>
        <p:nvGraphicFramePr>
          <p:cNvPr id="7" name="Diagram 6">
            <a:extLst>
              <a:ext uri="{FF2B5EF4-FFF2-40B4-BE49-F238E27FC236}">
                <a16:creationId xmlns:a16="http://schemas.microsoft.com/office/drawing/2014/main" id="{85B647A5-3BCC-4AA5-AF4C-1827225B1DF1}"/>
              </a:ext>
            </a:extLst>
          </p:cNvPr>
          <p:cNvGraphicFramePr/>
          <p:nvPr>
            <p:extLst>
              <p:ext uri="{D42A27DB-BD31-4B8C-83A1-F6EECF244321}">
                <p14:modId xmlns:p14="http://schemas.microsoft.com/office/powerpoint/2010/main" val="774088185"/>
              </p:ext>
            </p:extLst>
          </p:nvPr>
        </p:nvGraphicFramePr>
        <p:xfrm>
          <a:off x="327002" y="1510571"/>
          <a:ext cx="6018924" cy="4162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a:extLst>
              <a:ext uri="{FF2B5EF4-FFF2-40B4-BE49-F238E27FC236}">
                <a16:creationId xmlns:a16="http://schemas.microsoft.com/office/drawing/2014/main" id="{98CE8D05-6EC5-4E82-86CA-A468F3BB0372}"/>
              </a:ext>
            </a:extLst>
          </p:cNvPr>
          <p:cNvGraphicFramePr/>
          <p:nvPr>
            <p:extLst>
              <p:ext uri="{D42A27DB-BD31-4B8C-83A1-F6EECF244321}">
                <p14:modId xmlns:p14="http://schemas.microsoft.com/office/powerpoint/2010/main" val="921815292"/>
              </p:ext>
            </p:extLst>
          </p:nvPr>
        </p:nvGraphicFramePr>
        <p:xfrm>
          <a:off x="7439902" y="2415046"/>
          <a:ext cx="3618624" cy="26552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ext Placeholder 2">
            <a:extLst>
              <a:ext uri="{FF2B5EF4-FFF2-40B4-BE49-F238E27FC236}">
                <a16:creationId xmlns:a16="http://schemas.microsoft.com/office/drawing/2014/main" id="{F07C28CC-0FEE-4793-98FC-AE1A71FE9150}"/>
              </a:ext>
            </a:extLst>
          </p:cNvPr>
          <p:cNvSpPr txBox="1">
            <a:spLocks/>
          </p:cNvSpPr>
          <p:nvPr/>
        </p:nvSpPr>
        <p:spPr>
          <a:xfrm>
            <a:off x="2062766" y="5868258"/>
            <a:ext cx="291881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推理系统设计目标</a:t>
            </a:r>
            <a:endParaRPr lang="en-US" dirty="0"/>
          </a:p>
        </p:txBody>
      </p:sp>
      <p:sp>
        <p:nvSpPr>
          <p:cNvPr id="10" name="Text Placeholder 2">
            <a:extLst>
              <a:ext uri="{FF2B5EF4-FFF2-40B4-BE49-F238E27FC236}">
                <a16:creationId xmlns:a16="http://schemas.microsoft.com/office/drawing/2014/main" id="{7337ABD3-4F0E-4C11-B8E8-EAA5CA42F10C}"/>
              </a:ext>
            </a:extLst>
          </p:cNvPr>
          <p:cNvSpPr txBox="1">
            <a:spLocks/>
          </p:cNvSpPr>
          <p:nvPr/>
        </p:nvSpPr>
        <p:spPr>
          <a:xfrm>
            <a:off x="8961383" y="5868258"/>
            <a:ext cx="954142"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dirty="0"/>
              <a:t>约束</a:t>
            </a:r>
            <a:endParaRPr lang="en-US" dirty="0"/>
          </a:p>
        </p:txBody>
      </p:sp>
    </p:spTree>
    <p:extLst>
      <p:ext uri="{BB962C8B-B14F-4D97-AF65-F5344CB8AC3E}">
        <p14:creationId xmlns:p14="http://schemas.microsoft.com/office/powerpoint/2010/main" val="135018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参考文献</a:t>
            </a:r>
            <a:endParaRPr lang="en-US" dirty="0"/>
          </a:p>
        </p:txBody>
      </p:sp>
      <p:sp>
        <p:nvSpPr>
          <p:cNvPr id="6" name="Text Placeholder 5"/>
          <p:cNvSpPr>
            <a:spLocks noGrp="1"/>
          </p:cNvSpPr>
          <p:nvPr>
            <p:ph type="body" sz="quarter" idx="10"/>
          </p:nvPr>
        </p:nvSpPr>
        <p:spPr>
          <a:xfrm>
            <a:off x="586390" y="1434370"/>
            <a:ext cx="11018520" cy="5170646"/>
          </a:xfrm>
        </p:spPr>
        <p:txBody>
          <a:bodyPr/>
          <a:lstStyle/>
          <a:p>
            <a:pPr marL="285750" indent="-285750">
              <a:buFont typeface="Arial" panose="020B0604020202020204" pitchFamily="34" charset="0"/>
              <a:buChar char="•"/>
            </a:pPr>
            <a:r>
              <a:rPr lang="en-US" sz="1600" dirty="0">
                <a:hlinkClick r:id="rId3"/>
              </a:rPr>
              <a:t>Deep Learning Inference in Facebook Data Centers: Characterization, Performance Optimizations and Hardware Implications</a:t>
            </a:r>
            <a:endParaRPr lang="en-US" sz="1600" dirty="0"/>
          </a:p>
          <a:p>
            <a:pPr marL="285750" indent="-285750">
              <a:buFont typeface="Arial" panose="020B0604020202020204" pitchFamily="34" charset="0"/>
              <a:buChar char="•"/>
            </a:pPr>
            <a:r>
              <a:rPr lang="en-US" sz="1600" dirty="0">
                <a:hlinkClick r:id="rId4"/>
              </a:rPr>
              <a:t>Clipper: A Low-Latency Online Prediction Serving System</a:t>
            </a:r>
            <a:endParaRPr lang="en-US" sz="1600" dirty="0"/>
          </a:p>
          <a:p>
            <a:pPr marL="285750" indent="-285750">
              <a:buFont typeface="Arial" panose="020B0604020202020204" pitchFamily="34" charset="0"/>
              <a:buChar char="•"/>
            </a:pPr>
            <a:r>
              <a:rPr lang="en-US" sz="1600" dirty="0">
                <a:hlinkClick r:id="rId5"/>
              </a:rPr>
              <a:t>TFX: A TensorFlow-Based Production-Scale Machine Learning Platform</a:t>
            </a:r>
            <a:endParaRPr lang="en-US" sz="1600" dirty="0"/>
          </a:p>
          <a:p>
            <a:pPr marL="285750" indent="-285750">
              <a:buFont typeface="Arial" panose="020B0604020202020204" pitchFamily="34" charset="0"/>
              <a:buChar char="•"/>
            </a:pPr>
            <a:r>
              <a:rPr lang="en-US" sz="1600" dirty="0">
                <a:hlinkClick r:id="rId6"/>
              </a:rPr>
              <a:t>TensorFlow-Serving: Flexible, High-Performance ML Serving</a:t>
            </a:r>
            <a:endParaRPr lang="en-US" sz="1600" dirty="0"/>
          </a:p>
          <a:p>
            <a:pPr marL="285750" indent="-285750">
              <a:buFont typeface="Arial" panose="020B0604020202020204" pitchFamily="34" charset="0"/>
              <a:buChar char="•"/>
            </a:pPr>
            <a:r>
              <a:rPr lang="en-US" sz="1600" dirty="0">
                <a:hlinkClick r:id="rId7"/>
              </a:rPr>
              <a:t>Optimal Aggregation Policy for Reducing Tail Latency of Web Search</a:t>
            </a:r>
            <a:endParaRPr lang="en-US" sz="1600" dirty="0"/>
          </a:p>
          <a:p>
            <a:pPr marL="285750" indent="-285750">
              <a:buFont typeface="Arial" panose="020B0604020202020204" pitchFamily="34" charset="0"/>
              <a:buChar char="•"/>
            </a:pPr>
            <a:r>
              <a:rPr lang="en-US" sz="1600" dirty="0">
                <a:hlinkClick r:id="rId8"/>
              </a:rPr>
              <a:t>A Survey of Model Compression and Acceleration for Deep Neural Networks</a:t>
            </a:r>
            <a:endParaRPr lang="en-US" sz="1600" dirty="0"/>
          </a:p>
          <a:p>
            <a:pPr marL="285750" indent="-285750">
              <a:buFont typeface="Arial" panose="020B0604020202020204" pitchFamily="34" charset="0"/>
              <a:buChar char="•"/>
            </a:pPr>
            <a:r>
              <a:rPr lang="en-US" altLang="zh-CN" sz="1600" dirty="0"/>
              <a:t>CSE 599W: System for ML - </a:t>
            </a:r>
            <a:r>
              <a:rPr lang="en-US" sz="1600" dirty="0">
                <a:hlinkClick r:id="rId9"/>
              </a:rPr>
              <a:t>Model Serving</a:t>
            </a:r>
            <a:endParaRPr lang="en-US" sz="1600" dirty="0"/>
          </a:p>
          <a:p>
            <a:pPr marL="285750" indent="-285750">
              <a:buFont typeface="Arial" panose="020B0604020202020204" pitchFamily="34" charset="0"/>
              <a:buChar char="•"/>
            </a:pPr>
            <a:r>
              <a:rPr lang="en-US" sz="1600" dirty="0">
                <a:hlinkClick r:id="rId10"/>
              </a:rPr>
              <a:t>https://developer.nvidia.com/deep-learning-performance-training-inference</a:t>
            </a:r>
            <a:r>
              <a:rPr lang="en-US" sz="1600" dirty="0"/>
              <a:t> </a:t>
            </a:r>
          </a:p>
          <a:p>
            <a:pPr marL="285750" indent="-285750">
              <a:buFont typeface="Arial" panose="020B0604020202020204" pitchFamily="34" charset="0"/>
              <a:buChar char="•"/>
            </a:pPr>
            <a:r>
              <a:rPr lang="en-US" sz="1600" dirty="0">
                <a:hlinkClick r:id="rId11"/>
              </a:rPr>
              <a:t>DEEP COMPRESSION:   COMPRESSING DEEP NEURAL NETWORKS WITH PRUNING, TRAINED QUANTIZATION AND HUFFMAN CODING</a:t>
            </a:r>
            <a:endParaRPr lang="en-US" sz="1600" dirty="0"/>
          </a:p>
          <a:p>
            <a:pPr marL="285750" indent="-285750">
              <a:buFont typeface="Arial" panose="020B0604020202020204" pitchFamily="34" charset="0"/>
              <a:buChar char="•"/>
            </a:pPr>
            <a:r>
              <a:rPr lang="en-US" sz="1600" dirty="0">
                <a:hlinkClick r:id="rId12"/>
              </a:rPr>
              <a:t>Learning both Weights and Connections for Efficient Neural Networks</a:t>
            </a:r>
            <a:endParaRPr lang="en-US" sz="1600" dirty="0"/>
          </a:p>
          <a:p>
            <a:pPr marL="285750" indent="-285750">
              <a:buFont typeface="Arial" panose="020B0604020202020204" pitchFamily="34" charset="0"/>
              <a:buChar char="•"/>
            </a:pPr>
            <a:r>
              <a:rPr lang="en-US" sz="1600" dirty="0">
                <a:hlinkClick r:id="rId13"/>
              </a:rPr>
              <a:t>DEEP LEARNING DEPLOYMENT WITH NVIDIA TENSORRT</a:t>
            </a:r>
          </a:p>
          <a:p>
            <a:pPr marL="285750" indent="-285750">
              <a:buFont typeface="Arial" panose="020B0604020202020204" pitchFamily="34" charset="0"/>
              <a:buChar char="•"/>
            </a:pPr>
            <a:r>
              <a:rPr lang="en-US" sz="1600" dirty="0">
                <a:hlinkClick r:id="rId13"/>
              </a:rPr>
              <a:t> Halide: A Language and Compiler for Optimizing </a:t>
            </a:r>
            <a:r>
              <a:rPr lang="en-US" sz="1600" dirty="0" err="1">
                <a:hlinkClick r:id="rId13"/>
              </a:rPr>
              <a:t>Parallelism,Locality</a:t>
            </a:r>
            <a:r>
              <a:rPr lang="en-US" sz="1600" dirty="0">
                <a:hlinkClick r:id="rId13"/>
              </a:rPr>
              <a:t>, and </a:t>
            </a:r>
            <a:r>
              <a:rPr lang="en-US" sz="1600" dirty="0" err="1">
                <a:hlinkClick r:id="rId13"/>
              </a:rPr>
              <a:t>Recomputation</a:t>
            </a:r>
            <a:r>
              <a:rPr lang="en-US" sz="1600" dirty="0">
                <a:hlinkClick r:id="rId13"/>
              </a:rPr>
              <a:t> in Image Processing Pipelines</a:t>
            </a:r>
            <a:endParaRPr lang="en-US" sz="1600" dirty="0"/>
          </a:p>
          <a:p>
            <a:pPr marL="285750" indent="-285750">
              <a:buFont typeface="Arial" panose="020B0604020202020204" pitchFamily="34" charset="0"/>
              <a:buChar char="•"/>
            </a:pPr>
            <a:r>
              <a:rPr lang="en-US" sz="1600" dirty="0">
                <a:hlinkClick r:id="rId14"/>
              </a:rPr>
              <a:t>TVM: An Automated End-to-End Optimizing Compiler for Deep Learning</a:t>
            </a:r>
            <a:endParaRPr lang="en-US" sz="1600" dirty="0"/>
          </a:p>
          <a:p>
            <a:pPr marL="285750" indent="-285750">
              <a:buFont typeface="Arial" panose="020B0604020202020204" pitchFamily="34" charset="0"/>
              <a:buChar char="•"/>
            </a:pPr>
            <a:r>
              <a:rPr lang="en-US" sz="1600" dirty="0">
                <a:hlinkClick r:id="rId15"/>
              </a:rPr>
              <a:t>8-bit Inference with </a:t>
            </a:r>
            <a:r>
              <a:rPr lang="en-US" sz="1600" dirty="0" err="1">
                <a:hlinkClick r:id="rId15"/>
              </a:rPr>
              <a:t>TensorRT</a:t>
            </a:r>
            <a:endParaRPr lang="en-US" sz="1600" dirty="0"/>
          </a:p>
          <a:p>
            <a:pPr marL="285750" indent="-285750">
              <a:buFont typeface="Arial" panose="020B0604020202020204" pitchFamily="34" charset="0"/>
              <a:buChar char="•"/>
            </a:pPr>
            <a:endParaRPr lang="en-US" sz="1600" dirty="0"/>
          </a:p>
          <a:p>
            <a:endParaRPr lang="en-US" sz="1600" dirty="0"/>
          </a:p>
        </p:txBody>
      </p:sp>
    </p:spTree>
    <p:extLst>
      <p:ext uri="{BB962C8B-B14F-4D97-AF65-F5344CB8AC3E}">
        <p14:creationId xmlns:p14="http://schemas.microsoft.com/office/powerpoint/2010/main" val="407047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0847F-92D6-450D-9708-E1E597291062}"/>
              </a:ext>
            </a:extLst>
          </p:cNvPr>
          <p:cNvSpPr>
            <a:spLocks noGrp="1"/>
          </p:cNvSpPr>
          <p:nvPr>
            <p:ph type="title"/>
          </p:nvPr>
        </p:nvSpPr>
        <p:spPr/>
        <p:txBody>
          <a:bodyPr/>
          <a:lstStyle/>
          <a:p>
            <a:r>
              <a:rPr lang="zh-CN" altLang="en-US" dirty="0"/>
              <a:t>推理相比训练的新特点与挑战</a:t>
            </a:r>
            <a:endParaRPr lang="en-US" dirty="0"/>
          </a:p>
        </p:txBody>
      </p:sp>
      <p:sp>
        <p:nvSpPr>
          <p:cNvPr id="3" name="Text Placeholder 2">
            <a:extLst>
              <a:ext uri="{FF2B5EF4-FFF2-40B4-BE49-F238E27FC236}">
                <a16:creationId xmlns:a16="http://schemas.microsoft.com/office/drawing/2014/main" id="{E685FE1A-E0C3-4A8D-AF1A-C10D8BA22426}"/>
              </a:ext>
            </a:extLst>
          </p:cNvPr>
          <p:cNvSpPr>
            <a:spLocks noGrp="1"/>
          </p:cNvSpPr>
          <p:nvPr>
            <p:ph type="body" sz="quarter" idx="10"/>
          </p:nvPr>
        </p:nvSpPr>
        <p:spPr>
          <a:xfrm>
            <a:off x="586391" y="1434370"/>
            <a:ext cx="5131108" cy="4407360"/>
          </a:xfrm>
        </p:spPr>
        <p:txBody>
          <a:bodyPr/>
          <a:lstStyle/>
          <a:p>
            <a:pPr marL="457200" indent="-457200">
              <a:buFont typeface="Arial" panose="020B0604020202020204" pitchFamily="34" charset="0"/>
              <a:buChar char="•"/>
            </a:pPr>
            <a:r>
              <a:rPr lang="zh-CN" altLang="en-US" dirty="0"/>
              <a:t>模型被部署为长期运行的服务才能被使用</a:t>
            </a:r>
            <a:endParaRPr lang="en-US" altLang="zh-CN" dirty="0"/>
          </a:p>
          <a:p>
            <a:pPr marL="685800" lvl="1" indent="-457200">
              <a:buFont typeface="Arial" panose="020B0604020202020204" pitchFamily="34" charset="0"/>
              <a:buChar char="•"/>
            </a:pPr>
            <a:r>
              <a:rPr lang="zh-CN" altLang="en-US" dirty="0"/>
              <a:t>服务有明确对请求的低延迟高吞吐</a:t>
            </a:r>
            <a:r>
              <a:rPr lang="zh-CN" altLang="en-US"/>
              <a:t>需求</a:t>
            </a:r>
            <a:endParaRPr lang="en-US" altLang="zh-CN" dirty="0"/>
          </a:p>
          <a:p>
            <a:pPr marL="457200" indent="-457200">
              <a:buFont typeface="Arial" panose="020B0604020202020204" pitchFamily="34" charset="0"/>
              <a:buChar char="•"/>
            </a:pPr>
            <a:r>
              <a:rPr lang="zh-CN" altLang="en-US" dirty="0"/>
              <a:t>推理有更苛刻的资源约束</a:t>
            </a:r>
            <a:endParaRPr lang="en-US" altLang="zh-CN" dirty="0"/>
          </a:p>
          <a:p>
            <a:pPr marL="685800" lvl="1" indent="-457200">
              <a:buFont typeface="Arial" panose="020B0604020202020204" pitchFamily="34" charset="0"/>
              <a:buChar char="•"/>
            </a:pPr>
            <a:r>
              <a:rPr lang="zh-CN" altLang="en-US" dirty="0"/>
              <a:t>更小的内存，更低的功耗等</a:t>
            </a:r>
            <a:endParaRPr lang="en-US" altLang="zh-CN" dirty="0"/>
          </a:p>
          <a:p>
            <a:pPr marL="457200" indent="-457200">
              <a:buFont typeface="Arial" panose="020B0604020202020204" pitchFamily="34" charset="0"/>
              <a:buChar char="•"/>
            </a:pPr>
            <a:r>
              <a:rPr lang="zh-CN" altLang="en-US" dirty="0"/>
              <a:t>推理不需要反向传播梯度下降</a:t>
            </a:r>
            <a:endParaRPr lang="en-US" altLang="zh-CN" dirty="0"/>
          </a:p>
          <a:p>
            <a:pPr marL="685800" lvl="1" indent="-457200">
              <a:buFont typeface="Arial" panose="020B0604020202020204" pitchFamily="34" charset="0"/>
              <a:buChar char="•"/>
            </a:pPr>
            <a:r>
              <a:rPr lang="zh-CN" altLang="en-US" dirty="0"/>
              <a:t>可以牺牲一定的数据精度</a:t>
            </a:r>
            <a:endParaRPr lang="en-US" altLang="zh-CN" dirty="0"/>
          </a:p>
          <a:p>
            <a:pPr marL="457200" indent="-457200">
              <a:buFont typeface="Arial" panose="020B0604020202020204" pitchFamily="34" charset="0"/>
              <a:buChar char="•"/>
            </a:pPr>
            <a:r>
              <a:rPr lang="zh-CN" altLang="en-US" dirty="0"/>
              <a:t>部署的设备型号更加多样</a:t>
            </a:r>
            <a:endParaRPr lang="en-US" altLang="zh-CN" dirty="0"/>
          </a:p>
          <a:p>
            <a:pPr marL="685800" lvl="1" indent="-457200">
              <a:buFont typeface="Arial" panose="020B0604020202020204" pitchFamily="34" charset="0"/>
              <a:buChar char="•"/>
            </a:pPr>
            <a:r>
              <a:rPr lang="zh-CN" altLang="en-US" dirty="0"/>
              <a:t>需要定制化的优化</a:t>
            </a:r>
            <a:endParaRPr lang="en-US" altLang="zh-CN" dirty="0"/>
          </a:p>
          <a:p>
            <a:pPr marL="457200" indent="-457200">
              <a:buFont typeface="Arial" panose="020B0604020202020204" pitchFamily="34" charset="0"/>
              <a:buChar char="•"/>
            </a:pPr>
            <a:endParaRPr lang="en-US" dirty="0"/>
          </a:p>
        </p:txBody>
      </p:sp>
      <p:grpSp>
        <p:nvGrpSpPr>
          <p:cNvPr id="43" name="Group 42">
            <a:extLst>
              <a:ext uri="{FF2B5EF4-FFF2-40B4-BE49-F238E27FC236}">
                <a16:creationId xmlns:a16="http://schemas.microsoft.com/office/drawing/2014/main" id="{04D9CEE0-E98D-419F-B989-938672C4F2BE}"/>
              </a:ext>
            </a:extLst>
          </p:cNvPr>
          <p:cNvGrpSpPr/>
          <p:nvPr/>
        </p:nvGrpSpPr>
        <p:grpSpPr>
          <a:xfrm>
            <a:off x="7327814" y="3800228"/>
            <a:ext cx="3977544" cy="1339649"/>
            <a:chOff x="7545528" y="3604355"/>
            <a:chExt cx="3977544" cy="1339649"/>
          </a:xfrm>
        </p:grpSpPr>
        <p:grpSp>
          <p:nvGrpSpPr>
            <p:cNvPr id="31" name="Group 30">
              <a:extLst>
                <a:ext uri="{FF2B5EF4-FFF2-40B4-BE49-F238E27FC236}">
                  <a16:creationId xmlns:a16="http://schemas.microsoft.com/office/drawing/2014/main" id="{29568135-C5C8-473F-A6D7-34CF763CF352}"/>
                </a:ext>
              </a:extLst>
            </p:cNvPr>
            <p:cNvGrpSpPr/>
            <p:nvPr/>
          </p:nvGrpSpPr>
          <p:grpSpPr>
            <a:xfrm>
              <a:off x="7545528" y="4093884"/>
              <a:ext cx="3977544" cy="850120"/>
              <a:chOff x="5979221" y="1980653"/>
              <a:chExt cx="3977544" cy="850120"/>
            </a:xfrm>
          </p:grpSpPr>
          <p:sp>
            <p:nvSpPr>
              <p:cNvPr id="32" name="矩形: 圆角 122">
                <a:extLst>
                  <a:ext uri="{FF2B5EF4-FFF2-40B4-BE49-F238E27FC236}">
                    <a16:creationId xmlns:a16="http://schemas.microsoft.com/office/drawing/2014/main" id="{F54B55A5-627D-4969-A00C-D49E49FDEFD3}"/>
                  </a:ext>
                </a:extLst>
              </p:cNvPr>
              <p:cNvSpPr/>
              <p:nvPr/>
            </p:nvSpPr>
            <p:spPr>
              <a:xfrm>
                <a:off x="7052863" y="1980653"/>
                <a:ext cx="1466668" cy="850120"/>
              </a:xfrm>
              <a:prstGeom prst="roundRect">
                <a:avLst>
                  <a:gd name="adj" fmla="val 2498"/>
                </a:avLst>
              </a:prstGeom>
              <a:solidFill>
                <a:schemeClr val="accent2">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5" name="矩形: 圆角 1">
                <a:extLst>
                  <a:ext uri="{FF2B5EF4-FFF2-40B4-BE49-F238E27FC236}">
                    <a16:creationId xmlns:a16="http://schemas.microsoft.com/office/drawing/2014/main" id="{9A185342-4DBC-4F82-BD25-4D45A0E35CC4}"/>
                  </a:ext>
                </a:extLst>
              </p:cNvPr>
              <p:cNvSpPr/>
              <p:nvPr/>
            </p:nvSpPr>
            <p:spPr>
              <a:xfrm>
                <a:off x="5979221" y="2128714"/>
                <a:ext cx="724506" cy="553998"/>
              </a:xfrm>
              <a:prstGeom prst="roundRect">
                <a:avLst>
                  <a:gd name="adj" fmla="val 6268"/>
                </a:avLst>
              </a:prstGeom>
              <a:solidFill>
                <a:srgbClr val="DAE3F3">
                  <a:alpha val="0"/>
                </a:srgb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新数据</a:t>
                </a:r>
                <a:endParaRPr kumimoji="0" lang="zh-CN" altLang="en-US" sz="1800" b="1" i="1" u="none" strike="noStrike" kern="1200" cap="none" spc="0" normalizeH="0" baseline="-2500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36" name="Rectangle 35">
                <a:extLst>
                  <a:ext uri="{FF2B5EF4-FFF2-40B4-BE49-F238E27FC236}">
                    <a16:creationId xmlns:a16="http://schemas.microsoft.com/office/drawing/2014/main" id="{92FD3C78-B774-4012-A4F8-C93AD0469029}"/>
                  </a:ext>
                </a:extLst>
              </p:cNvPr>
              <p:cNvSpPr/>
              <p:nvPr/>
            </p:nvSpPr>
            <p:spPr>
              <a:xfrm>
                <a:off x="7232199" y="2221047"/>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前向传播</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37" name="Rectangle 36">
                <a:extLst>
                  <a:ext uri="{FF2B5EF4-FFF2-40B4-BE49-F238E27FC236}">
                    <a16:creationId xmlns:a16="http://schemas.microsoft.com/office/drawing/2014/main" id="{8BE4ACC4-7F98-4968-8FEA-D135E4F8ACC2}"/>
                  </a:ext>
                </a:extLst>
              </p:cNvPr>
              <p:cNvSpPr/>
              <p:nvPr/>
            </p:nvSpPr>
            <p:spPr>
              <a:xfrm>
                <a:off x="8848769" y="2221047"/>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预测结果</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40" name="Straight Arrow Connector 39">
                <a:extLst>
                  <a:ext uri="{FF2B5EF4-FFF2-40B4-BE49-F238E27FC236}">
                    <a16:creationId xmlns:a16="http://schemas.microsoft.com/office/drawing/2014/main" id="{793E5D69-13C1-46FC-A0F8-DB7F7E61065F}"/>
                  </a:ext>
                </a:extLst>
              </p:cNvPr>
              <p:cNvCxnSpPr>
                <a:stCxn id="35" idx="3"/>
                <a:endCxn id="32" idx="1"/>
              </p:cNvCxnSpPr>
              <p:nvPr/>
            </p:nvCxnSpPr>
            <p:spPr>
              <a:xfrm>
                <a:off x="6703727" y="2405713"/>
                <a:ext cx="349136"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B9AA945-8DB5-48D3-94CD-23E7E762AC42}"/>
                  </a:ext>
                </a:extLst>
              </p:cNvPr>
              <p:cNvCxnSpPr>
                <a:cxnSpLocks/>
                <a:stCxn id="32" idx="3"/>
                <a:endCxn id="37" idx="1"/>
              </p:cNvCxnSpPr>
              <p:nvPr/>
            </p:nvCxnSpPr>
            <p:spPr>
              <a:xfrm>
                <a:off x="8519531" y="2405713"/>
                <a:ext cx="329238"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FCCDB965-469E-40EF-8BA8-7DD632445387}"/>
                </a:ext>
              </a:extLst>
            </p:cNvPr>
            <p:cNvSpPr/>
            <p:nvPr/>
          </p:nvSpPr>
          <p:spPr>
            <a:xfrm>
              <a:off x="8848769" y="3604355"/>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FF0000"/>
                  </a:solidFill>
                  <a:latin typeface="Segoe UI Semilight" panose="020B0402040204020203" pitchFamily="34" charset="0"/>
                  <a:cs typeface="Segoe UI Semilight" panose="020B0402040204020203" pitchFamily="34" charset="0"/>
                </a:rPr>
                <a:t>推理阶段</a:t>
              </a:r>
              <a:endParaRPr lang="en-US" sz="1800" dirty="0">
                <a:solidFill>
                  <a:srgbClr val="FF0000"/>
                </a:solidFill>
                <a:latin typeface="Segoe UI Semilight" panose="020B0402040204020203" pitchFamily="34" charset="0"/>
                <a:cs typeface="Segoe UI Semilight" panose="020B0402040204020203" pitchFamily="34" charset="0"/>
              </a:endParaRPr>
            </a:p>
          </p:txBody>
        </p:sp>
      </p:grpSp>
      <p:grpSp>
        <p:nvGrpSpPr>
          <p:cNvPr id="46" name="Group 45">
            <a:extLst>
              <a:ext uri="{FF2B5EF4-FFF2-40B4-BE49-F238E27FC236}">
                <a16:creationId xmlns:a16="http://schemas.microsoft.com/office/drawing/2014/main" id="{C1F4890E-C6DA-4205-867F-30174CAE320E}"/>
              </a:ext>
            </a:extLst>
          </p:cNvPr>
          <p:cNvGrpSpPr/>
          <p:nvPr/>
        </p:nvGrpSpPr>
        <p:grpSpPr>
          <a:xfrm>
            <a:off x="5979221" y="1447936"/>
            <a:ext cx="5773450" cy="1389187"/>
            <a:chOff x="5979221" y="1447936"/>
            <a:chExt cx="5773450" cy="1389187"/>
          </a:xfrm>
        </p:grpSpPr>
        <p:grpSp>
          <p:nvGrpSpPr>
            <p:cNvPr id="29" name="Group 28">
              <a:extLst>
                <a:ext uri="{FF2B5EF4-FFF2-40B4-BE49-F238E27FC236}">
                  <a16:creationId xmlns:a16="http://schemas.microsoft.com/office/drawing/2014/main" id="{D54B9506-2CCE-4F65-93C5-C97293CD36D9}"/>
                </a:ext>
              </a:extLst>
            </p:cNvPr>
            <p:cNvGrpSpPr/>
            <p:nvPr/>
          </p:nvGrpSpPr>
          <p:grpSpPr>
            <a:xfrm>
              <a:off x="5979221" y="1980653"/>
              <a:ext cx="5773450" cy="856470"/>
              <a:chOff x="5979221" y="1980653"/>
              <a:chExt cx="5773450" cy="856470"/>
            </a:xfrm>
          </p:grpSpPr>
          <p:sp>
            <p:nvSpPr>
              <p:cNvPr id="10" name="矩形: 圆角 122">
                <a:extLst>
                  <a:ext uri="{FF2B5EF4-FFF2-40B4-BE49-F238E27FC236}">
                    <a16:creationId xmlns:a16="http://schemas.microsoft.com/office/drawing/2014/main" id="{A2F693CD-3697-4DB4-933B-1B09ED2EBB42}"/>
                  </a:ext>
                </a:extLst>
              </p:cNvPr>
              <p:cNvSpPr/>
              <p:nvPr/>
            </p:nvSpPr>
            <p:spPr>
              <a:xfrm>
                <a:off x="7052863" y="1980653"/>
                <a:ext cx="1466668" cy="850120"/>
              </a:xfrm>
              <a:prstGeom prst="roundRect">
                <a:avLst>
                  <a:gd name="adj" fmla="val 2498"/>
                </a:avLst>
              </a:prstGeom>
              <a:solidFill>
                <a:schemeClr val="accent2">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矩形: 圆角 122">
                <a:extLst>
                  <a:ext uri="{FF2B5EF4-FFF2-40B4-BE49-F238E27FC236}">
                    <a16:creationId xmlns:a16="http://schemas.microsoft.com/office/drawing/2014/main" id="{E3637338-20BD-405F-8D66-50C57A30A7C3}"/>
                  </a:ext>
                </a:extLst>
              </p:cNvPr>
              <p:cNvSpPr/>
              <p:nvPr/>
            </p:nvSpPr>
            <p:spPr>
              <a:xfrm>
                <a:off x="8669433" y="1980653"/>
                <a:ext cx="1466668" cy="850120"/>
              </a:xfrm>
              <a:prstGeom prst="roundRect">
                <a:avLst>
                  <a:gd name="adj" fmla="val 2498"/>
                </a:avLst>
              </a:prstGeom>
              <a:solidFill>
                <a:schemeClr val="accent3">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矩形: 圆角 122">
                <a:extLst>
                  <a:ext uri="{FF2B5EF4-FFF2-40B4-BE49-F238E27FC236}">
                    <a16:creationId xmlns:a16="http://schemas.microsoft.com/office/drawing/2014/main" id="{B12171A3-7866-4434-A73A-AEDB91485A0A}"/>
                  </a:ext>
                </a:extLst>
              </p:cNvPr>
              <p:cNvSpPr/>
              <p:nvPr/>
            </p:nvSpPr>
            <p:spPr>
              <a:xfrm>
                <a:off x="10286003" y="1980653"/>
                <a:ext cx="1466668" cy="850120"/>
              </a:xfrm>
              <a:prstGeom prst="roundRect">
                <a:avLst>
                  <a:gd name="adj" fmla="val 2498"/>
                </a:avLst>
              </a:prstGeom>
              <a:solidFill>
                <a:schemeClr val="accent4">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4" name="矩形: 圆角 1">
                <a:extLst>
                  <a:ext uri="{FF2B5EF4-FFF2-40B4-BE49-F238E27FC236}">
                    <a16:creationId xmlns:a16="http://schemas.microsoft.com/office/drawing/2014/main" id="{BFBAEEB6-2EEE-4172-9493-98CBD90496AF}"/>
                  </a:ext>
                </a:extLst>
              </p:cNvPr>
              <p:cNvSpPr/>
              <p:nvPr/>
            </p:nvSpPr>
            <p:spPr>
              <a:xfrm>
                <a:off x="5979221" y="2128714"/>
                <a:ext cx="724506" cy="553998"/>
              </a:xfrm>
              <a:prstGeom prst="roundRect">
                <a:avLst>
                  <a:gd name="adj" fmla="val 6268"/>
                </a:avLst>
              </a:prstGeom>
              <a:solidFill>
                <a:srgbClr val="DAE3F3">
                  <a:alpha val="0"/>
                </a:srgb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数据</a:t>
                </a:r>
                <a:endParaRPr kumimoji="0" lang="zh-CN" altLang="en-US" sz="1800" b="1" i="1" u="none" strike="noStrike" kern="1200" cap="none" spc="0" normalizeH="0" baseline="-2500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15" name="Rectangle 14">
                <a:extLst>
                  <a:ext uri="{FF2B5EF4-FFF2-40B4-BE49-F238E27FC236}">
                    <a16:creationId xmlns:a16="http://schemas.microsoft.com/office/drawing/2014/main" id="{0D622FD1-5331-4B8A-886A-6D18A5501018}"/>
                  </a:ext>
                </a:extLst>
              </p:cNvPr>
              <p:cNvSpPr/>
              <p:nvPr/>
            </p:nvSpPr>
            <p:spPr>
              <a:xfrm>
                <a:off x="7232199" y="2221047"/>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前向传播</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6" name="Rectangle 15">
                <a:extLst>
                  <a:ext uri="{FF2B5EF4-FFF2-40B4-BE49-F238E27FC236}">
                    <a16:creationId xmlns:a16="http://schemas.microsoft.com/office/drawing/2014/main" id="{68CC0307-F6AE-42BF-9139-343AA17488A7}"/>
                  </a:ext>
                </a:extLst>
              </p:cNvPr>
              <p:cNvSpPr/>
              <p:nvPr/>
            </p:nvSpPr>
            <p:spPr>
              <a:xfrm>
                <a:off x="8848769" y="2221047"/>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反向传播</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7" name="Rectangle 16">
                <a:extLst>
                  <a:ext uri="{FF2B5EF4-FFF2-40B4-BE49-F238E27FC236}">
                    <a16:creationId xmlns:a16="http://schemas.microsoft.com/office/drawing/2014/main" id="{9CB25923-C7E4-49D8-A298-78ADC38F99BF}"/>
                  </a:ext>
                </a:extLst>
              </p:cNvPr>
              <p:cNvSpPr/>
              <p:nvPr/>
            </p:nvSpPr>
            <p:spPr>
              <a:xfrm>
                <a:off x="10465338" y="2221047"/>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权重更新</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cxnSp>
            <p:nvCxnSpPr>
              <p:cNvPr id="18" name="Connector: Elbow 17">
                <a:extLst>
                  <a:ext uri="{FF2B5EF4-FFF2-40B4-BE49-F238E27FC236}">
                    <a16:creationId xmlns:a16="http://schemas.microsoft.com/office/drawing/2014/main" id="{DB15CA93-7DE6-4E28-B607-A3574ECA3AA2}"/>
                  </a:ext>
                </a:extLst>
              </p:cNvPr>
              <p:cNvCxnSpPr>
                <a:stCxn id="13" idx="2"/>
                <a:endCxn id="10" idx="2"/>
              </p:cNvCxnSpPr>
              <p:nvPr/>
            </p:nvCxnSpPr>
            <p:spPr>
              <a:xfrm rot="5400000">
                <a:off x="9402767" y="1214203"/>
                <a:ext cx="12700" cy="3233140"/>
              </a:xfrm>
              <a:prstGeom prst="bentConnector3">
                <a:avLst>
                  <a:gd name="adj1" fmla="val 180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12E32D4-9489-4445-9500-F122B8F5BBE4}"/>
                  </a:ext>
                </a:extLst>
              </p:cNvPr>
              <p:cNvCxnSpPr>
                <a:stCxn id="14" idx="3"/>
                <a:endCxn id="10" idx="1"/>
              </p:cNvCxnSpPr>
              <p:nvPr/>
            </p:nvCxnSpPr>
            <p:spPr>
              <a:xfrm>
                <a:off x="6703727" y="2405713"/>
                <a:ext cx="349136"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4AA9F2-EBF2-427F-A927-886F5514C209}"/>
                  </a:ext>
                </a:extLst>
              </p:cNvPr>
              <p:cNvCxnSpPr>
                <a:cxnSpLocks/>
                <a:stCxn id="10" idx="3"/>
                <a:endCxn id="12" idx="1"/>
              </p:cNvCxnSpPr>
              <p:nvPr/>
            </p:nvCxnSpPr>
            <p:spPr>
              <a:xfrm>
                <a:off x="8519531" y="2405713"/>
                <a:ext cx="149902"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DDB1E15-2468-427E-AB0E-96477D8FB0B5}"/>
                  </a:ext>
                </a:extLst>
              </p:cNvPr>
              <p:cNvCxnSpPr>
                <a:cxnSpLocks/>
                <a:stCxn id="12" idx="3"/>
                <a:endCxn id="13" idx="1"/>
              </p:cNvCxnSpPr>
              <p:nvPr/>
            </p:nvCxnSpPr>
            <p:spPr>
              <a:xfrm>
                <a:off x="10136101" y="2405713"/>
                <a:ext cx="149902" cy="0"/>
              </a:xfrm>
              <a:prstGeom prst="straightConnector1">
                <a:avLst/>
              </a:prstGeom>
              <a:ln w="412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5" name="Rectangle 44">
              <a:extLst>
                <a:ext uri="{FF2B5EF4-FFF2-40B4-BE49-F238E27FC236}">
                  <a16:creationId xmlns:a16="http://schemas.microsoft.com/office/drawing/2014/main" id="{D61287F0-DD4F-4AED-8651-84501B1C8C47}"/>
                </a:ext>
              </a:extLst>
            </p:cNvPr>
            <p:cNvSpPr/>
            <p:nvPr/>
          </p:nvSpPr>
          <p:spPr>
            <a:xfrm>
              <a:off x="8541804" y="1447936"/>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训练阶段</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grpSp>
      <p:sp>
        <p:nvSpPr>
          <p:cNvPr id="48" name="矩形: 圆角 1">
            <a:extLst>
              <a:ext uri="{FF2B5EF4-FFF2-40B4-BE49-F238E27FC236}">
                <a16:creationId xmlns:a16="http://schemas.microsoft.com/office/drawing/2014/main" id="{83C66963-16B5-449E-BD01-E9B84C3C44E4}"/>
              </a:ext>
            </a:extLst>
          </p:cNvPr>
          <p:cNvSpPr/>
          <p:nvPr/>
        </p:nvSpPr>
        <p:spPr>
          <a:xfrm>
            <a:off x="5867400" y="1151559"/>
            <a:ext cx="6052457" cy="2146812"/>
          </a:xfrm>
          <a:prstGeom prst="roundRect">
            <a:avLst>
              <a:gd name="adj" fmla="val 6268"/>
            </a:avLst>
          </a:prstGeom>
          <a:solidFill>
            <a:srgbClr val="DAE3F3">
              <a:alpha val="0"/>
            </a:srgb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1" u="none" strike="noStrike" kern="1200" cap="none" spc="0" normalizeH="0" baseline="-2500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49" name="矩形: 圆角 1">
            <a:extLst>
              <a:ext uri="{FF2B5EF4-FFF2-40B4-BE49-F238E27FC236}">
                <a16:creationId xmlns:a16="http://schemas.microsoft.com/office/drawing/2014/main" id="{235CD990-E9C5-479F-A569-6F59CDE1CC23}"/>
              </a:ext>
            </a:extLst>
          </p:cNvPr>
          <p:cNvSpPr/>
          <p:nvPr/>
        </p:nvSpPr>
        <p:spPr>
          <a:xfrm>
            <a:off x="6341474" y="3759737"/>
            <a:ext cx="5344886" cy="1817398"/>
          </a:xfrm>
          <a:prstGeom prst="roundRect">
            <a:avLst>
              <a:gd name="adj" fmla="val 6268"/>
            </a:avLst>
          </a:prstGeom>
          <a:solidFill>
            <a:srgbClr val="DAE3F3">
              <a:alpha val="0"/>
            </a:srgbClr>
          </a:solid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1" u="none" strike="noStrike" kern="1200" cap="none" spc="0" normalizeH="0" baseline="-25000" noProof="0" dirty="0">
              <a:ln>
                <a:noFill/>
              </a:ln>
              <a:solidFill>
                <a:srgbClr val="FF0000"/>
              </a:solidFill>
              <a:effectLst/>
              <a:uLnTx/>
              <a:uFillTx/>
              <a:latin typeface="Calibri" panose="020F0502020204030204"/>
              <a:ea typeface="等线" panose="02010600030101010101" pitchFamily="2" charset="-122"/>
              <a:cs typeface="+mn-cs"/>
            </a:endParaRPr>
          </a:p>
        </p:txBody>
      </p:sp>
      <p:sp>
        <p:nvSpPr>
          <p:cNvPr id="50" name="Rectangle 49">
            <a:extLst>
              <a:ext uri="{FF2B5EF4-FFF2-40B4-BE49-F238E27FC236}">
                <a16:creationId xmlns:a16="http://schemas.microsoft.com/office/drawing/2014/main" id="{02E335B4-D80E-4AA3-B638-CA6037FF13CE}"/>
              </a:ext>
            </a:extLst>
          </p:cNvPr>
          <p:cNvSpPr/>
          <p:nvPr/>
        </p:nvSpPr>
        <p:spPr>
          <a:xfrm>
            <a:off x="9280494" y="5194796"/>
            <a:ext cx="23696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accent1"/>
                </a:solidFill>
                <a:latin typeface="Segoe UI Semilight" panose="020B0402040204020203" pitchFamily="34" charset="0"/>
                <a:cs typeface="Segoe UI Semilight" panose="020B0402040204020203" pitchFamily="34" charset="0"/>
              </a:rPr>
              <a:t>IOT</a:t>
            </a:r>
            <a:r>
              <a:rPr lang="zh-CN" altLang="en-US" sz="1800" dirty="0">
                <a:solidFill>
                  <a:schemeClr val="accent1"/>
                </a:solidFill>
                <a:latin typeface="Segoe UI Semilight" panose="020B0402040204020203" pitchFamily="34" charset="0"/>
                <a:cs typeface="Segoe UI Semilight" panose="020B0402040204020203" pitchFamily="34" charset="0"/>
              </a:rPr>
              <a:t>设备或</a:t>
            </a:r>
            <a:r>
              <a:rPr lang="en-US" altLang="zh-CN" sz="1800" dirty="0">
                <a:solidFill>
                  <a:schemeClr val="accent1"/>
                </a:solidFill>
                <a:latin typeface="Segoe UI Semilight" panose="020B0402040204020203" pitchFamily="34" charset="0"/>
                <a:cs typeface="Segoe UI Semilight" panose="020B0402040204020203" pitchFamily="34" charset="0"/>
              </a:rPr>
              <a:t>Web</a:t>
            </a:r>
            <a:r>
              <a:rPr lang="zh-CN" altLang="en-US" sz="1800" dirty="0">
                <a:solidFill>
                  <a:schemeClr val="accent1"/>
                </a:solidFill>
                <a:latin typeface="Segoe UI Semilight" panose="020B0402040204020203" pitchFamily="34" charset="0"/>
                <a:cs typeface="Segoe UI Semilight" panose="020B0402040204020203" pitchFamily="34" charset="0"/>
              </a:rPr>
              <a:t>服务器</a:t>
            </a:r>
            <a:endParaRPr lang="en-US" sz="1800" dirty="0">
              <a:solidFill>
                <a:schemeClr val="accent1"/>
              </a:solidFill>
              <a:latin typeface="Segoe UI Semilight" panose="020B0402040204020203" pitchFamily="34" charset="0"/>
              <a:cs typeface="Segoe UI Semilight" panose="020B0402040204020203" pitchFamily="34" charset="0"/>
            </a:endParaRPr>
          </a:p>
        </p:txBody>
      </p:sp>
      <p:sp>
        <p:nvSpPr>
          <p:cNvPr id="51" name="Rectangle 50">
            <a:extLst>
              <a:ext uri="{FF2B5EF4-FFF2-40B4-BE49-F238E27FC236}">
                <a16:creationId xmlns:a16="http://schemas.microsoft.com/office/drawing/2014/main" id="{83484B8C-859D-4F3D-BE44-246431CCC49C}"/>
              </a:ext>
            </a:extLst>
          </p:cNvPr>
          <p:cNvSpPr/>
          <p:nvPr/>
        </p:nvSpPr>
        <p:spPr>
          <a:xfrm>
            <a:off x="10751360" y="1174607"/>
            <a:ext cx="1107997" cy="369332"/>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accent1"/>
                </a:solidFill>
                <a:latin typeface="Segoe UI Semilight" panose="020B0402040204020203" pitchFamily="34" charset="0"/>
                <a:cs typeface="Segoe UI Semilight" panose="020B0402040204020203" pitchFamily="34" charset="0"/>
              </a:rPr>
              <a:t>云服务器</a:t>
            </a:r>
            <a:endParaRPr lang="en-US" sz="1800" dirty="0">
              <a:solidFill>
                <a:schemeClr val="accent1"/>
              </a:solidFill>
              <a:latin typeface="Segoe UI Semilight" panose="020B0402040204020203" pitchFamily="34" charset="0"/>
              <a:cs typeface="Segoe UI Semilight" panose="020B0402040204020203" pitchFamily="34" charset="0"/>
            </a:endParaRPr>
          </a:p>
        </p:txBody>
      </p:sp>
      <p:sp>
        <p:nvSpPr>
          <p:cNvPr id="47" name="Arrow: Down 46">
            <a:extLst>
              <a:ext uri="{FF2B5EF4-FFF2-40B4-BE49-F238E27FC236}">
                <a16:creationId xmlns:a16="http://schemas.microsoft.com/office/drawing/2014/main" id="{C3365E6D-4430-4DDB-A2C2-8F25D31B3FD0}"/>
              </a:ext>
            </a:extLst>
          </p:cNvPr>
          <p:cNvSpPr/>
          <p:nvPr/>
        </p:nvSpPr>
        <p:spPr bwMode="auto">
          <a:xfrm>
            <a:off x="8669433" y="3298371"/>
            <a:ext cx="179336" cy="457425"/>
          </a:xfrm>
          <a:prstGeom prst="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DC4A9B10-6211-476D-8E54-1096F311C7A6}"/>
              </a:ext>
            </a:extLst>
          </p:cNvPr>
          <p:cNvSpPr/>
          <p:nvPr/>
        </p:nvSpPr>
        <p:spPr>
          <a:xfrm>
            <a:off x="8902535" y="3333855"/>
            <a:ext cx="2262159"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Segoe UI Semilight" panose="020B0402040204020203" pitchFamily="34" charset="0"/>
                <a:cs typeface="Segoe UI Semilight" panose="020B0402040204020203" pitchFamily="34" charset="0"/>
              </a:rPr>
              <a:t>模型训练完成后部署</a:t>
            </a:r>
            <a:endParaRPr lang="en-US" sz="18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390769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B2BED-70E2-461F-A89C-8AEA3CEEE0BC}"/>
              </a:ext>
            </a:extLst>
          </p:cNvPr>
          <p:cNvSpPr>
            <a:spLocks noGrp="1"/>
          </p:cNvSpPr>
          <p:nvPr>
            <p:ph type="title"/>
          </p:nvPr>
        </p:nvSpPr>
        <p:spPr/>
        <p:txBody>
          <a:bodyPr/>
          <a:lstStyle/>
          <a:p>
            <a:r>
              <a:rPr lang="zh-CN" altLang="en-US" dirty="0"/>
              <a:t>模型部署与推理</a:t>
            </a:r>
            <a:endParaRPr lang="en-US" dirty="0"/>
          </a:p>
        </p:txBody>
      </p:sp>
      <p:sp>
        <p:nvSpPr>
          <p:cNvPr id="3" name="Text Placeholder 2">
            <a:extLst>
              <a:ext uri="{FF2B5EF4-FFF2-40B4-BE49-F238E27FC236}">
                <a16:creationId xmlns:a16="http://schemas.microsoft.com/office/drawing/2014/main" id="{7FD9BEBE-147E-4E67-8C75-1902DE25D726}"/>
              </a:ext>
            </a:extLst>
          </p:cNvPr>
          <p:cNvSpPr>
            <a:spLocks noGrp="1"/>
          </p:cNvSpPr>
          <p:nvPr>
            <p:ph type="body" sz="quarter" idx="10"/>
          </p:nvPr>
        </p:nvSpPr>
        <p:spPr/>
        <p:txBody>
          <a:bodyPr/>
          <a:lstStyle/>
          <a:p>
            <a:endParaRPr lang="en-US"/>
          </a:p>
        </p:txBody>
      </p:sp>
      <p:pic>
        <p:nvPicPr>
          <p:cNvPr id="5" name="Picture 4" descr="A screenshot of a cell phone&#10;&#10;Description automatically generated">
            <a:extLst>
              <a:ext uri="{FF2B5EF4-FFF2-40B4-BE49-F238E27FC236}">
                <a16:creationId xmlns:a16="http://schemas.microsoft.com/office/drawing/2014/main" id="{081D25BD-6D1F-4CEA-9D1D-8496507D4B85}"/>
              </a:ext>
            </a:extLst>
          </p:cNvPr>
          <p:cNvPicPr>
            <a:picLocks noChangeAspect="1"/>
          </p:cNvPicPr>
          <p:nvPr/>
        </p:nvPicPr>
        <p:blipFill>
          <a:blip r:embed="rId3"/>
          <a:stretch>
            <a:fillRect/>
          </a:stretch>
        </p:blipFill>
        <p:spPr>
          <a:xfrm>
            <a:off x="5886928" y="2388077"/>
            <a:ext cx="6005242" cy="2465009"/>
          </a:xfrm>
          <a:prstGeom prst="rect">
            <a:avLst/>
          </a:prstGeom>
        </p:spPr>
      </p:pic>
      <p:pic>
        <p:nvPicPr>
          <p:cNvPr id="6" name="Picture 5">
            <a:extLst>
              <a:ext uri="{FF2B5EF4-FFF2-40B4-BE49-F238E27FC236}">
                <a16:creationId xmlns:a16="http://schemas.microsoft.com/office/drawing/2014/main" id="{43BA2328-EAC9-442B-AB65-81CB9400297C}"/>
              </a:ext>
            </a:extLst>
          </p:cNvPr>
          <p:cNvPicPr>
            <a:picLocks noChangeAspect="1"/>
          </p:cNvPicPr>
          <p:nvPr/>
        </p:nvPicPr>
        <p:blipFill>
          <a:blip r:embed="rId4"/>
          <a:stretch>
            <a:fillRect/>
          </a:stretch>
        </p:blipFill>
        <p:spPr>
          <a:xfrm>
            <a:off x="1013473" y="2073018"/>
            <a:ext cx="4586195" cy="3776868"/>
          </a:xfrm>
          <a:prstGeom prst="rect">
            <a:avLst/>
          </a:prstGeom>
        </p:spPr>
      </p:pic>
      <p:sp>
        <p:nvSpPr>
          <p:cNvPr id="4" name="Rectangle 3">
            <a:extLst>
              <a:ext uri="{FF2B5EF4-FFF2-40B4-BE49-F238E27FC236}">
                <a16:creationId xmlns:a16="http://schemas.microsoft.com/office/drawing/2014/main" id="{AFBD107A-0407-4121-8DE8-E5200EFF76B7}"/>
              </a:ext>
            </a:extLst>
          </p:cNvPr>
          <p:cNvSpPr/>
          <p:nvPr/>
        </p:nvSpPr>
        <p:spPr>
          <a:xfrm>
            <a:off x="8202831" y="6400800"/>
            <a:ext cx="3989169" cy="307777"/>
          </a:xfrm>
          <a:prstGeom prst="rect">
            <a:avLst/>
          </a:prstGeom>
        </p:spPr>
        <p:txBody>
          <a:bodyPr wrap="none">
            <a:spAutoFit/>
          </a:bodyPr>
          <a:lstStyle/>
          <a:p>
            <a:r>
              <a:rPr lang="en-US" sz="1400" dirty="0" err="1">
                <a:hlinkClick r:id="rId5">
                  <a:extLst>
                    <a:ext uri="{A12FA001-AC4F-418D-AE19-62706E023703}">
                      <ahyp:hlinkClr xmlns:ahyp="http://schemas.microsoft.com/office/drawing/2018/hyperlinkcolor" val="tx"/>
                    </a:ext>
                  </a:extLst>
                </a:hlinkClick>
              </a:rPr>
              <a:t>MMdnn</a:t>
            </a:r>
            <a:r>
              <a:rPr lang="en-US" sz="1400" dirty="0">
                <a:hlinkClick r:id="rId5">
                  <a:extLst>
                    <a:ext uri="{A12FA001-AC4F-418D-AE19-62706E023703}">
                      <ahyp:hlinkClr xmlns:ahyp="http://schemas.microsoft.com/office/drawing/2018/hyperlinkcolor" val="tx"/>
                    </a:ext>
                  </a:extLst>
                </a:hlinkClick>
              </a:rPr>
              <a:t>: Using </a:t>
            </a:r>
            <a:r>
              <a:rPr lang="en-US" sz="1400" dirty="0" err="1">
                <a:hlinkClick r:id="rId5">
                  <a:extLst>
                    <a:ext uri="{A12FA001-AC4F-418D-AE19-62706E023703}">
                      <ahyp:hlinkClr xmlns:ahyp="http://schemas.microsoft.com/office/drawing/2018/hyperlinkcolor" val="tx"/>
                    </a:ext>
                  </a:extLst>
                </a:hlinkClick>
              </a:rPr>
              <a:t>TensorRT</a:t>
            </a:r>
            <a:r>
              <a:rPr lang="en-US" sz="1400" dirty="0">
                <a:hlinkClick r:id="rId5">
                  <a:extLst>
                    <a:ext uri="{A12FA001-AC4F-418D-AE19-62706E023703}">
                      <ahyp:hlinkClr xmlns:ahyp="http://schemas.microsoft.com/office/drawing/2018/hyperlinkcolor" val="tx"/>
                    </a:ext>
                  </a:extLst>
                </a:hlinkClick>
              </a:rPr>
              <a:t> to Accelerate Inference</a:t>
            </a:r>
            <a:endParaRPr lang="en-US" sz="1400" dirty="0"/>
          </a:p>
        </p:txBody>
      </p:sp>
      <p:cxnSp>
        <p:nvCxnSpPr>
          <p:cNvPr id="8" name="Connector: Curved 7">
            <a:extLst>
              <a:ext uri="{FF2B5EF4-FFF2-40B4-BE49-F238E27FC236}">
                <a16:creationId xmlns:a16="http://schemas.microsoft.com/office/drawing/2014/main" id="{DCB2E563-C441-4656-8D95-918AF6822C5B}"/>
              </a:ext>
            </a:extLst>
          </p:cNvPr>
          <p:cNvCxnSpPr>
            <a:endCxn id="5" idx="2"/>
          </p:cNvCxnSpPr>
          <p:nvPr/>
        </p:nvCxnSpPr>
        <p:spPr>
          <a:xfrm flipV="1">
            <a:off x="4834759" y="4853086"/>
            <a:ext cx="4054790" cy="996800"/>
          </a:xfrm>
          <a:prstGeom prst="curvedConnector2">
            <a:avLst/>
          </a:prstGeom>
          <a:ln w="22225">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44643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2744-8DDA-4C65-860F-6F167640B00C}"/>
              </a:ext>
            </a:extLst>
          </p:cNvPr>
          <p:cNvSpPr>
            <a:spLocks noGrp="1"/>
          </p:cNvSpPr>
          <p:nvPr>
            <p:ph type="title"/>
          </p:nvPr>
        </p:nvSpPr>
        <p:spPr/>
        <p:txBody>
          <a:bodyPr/>
          <a:lstStyle/>
          <a:p>
            <a:r>
              <a:rPr lang="zh-CN" altLang="en-US" dirty="0"/>
              <a:t>在线推荐系统的服务需求</a:t>
            </a:r>
            <a:endParaRPr lang="en-US" dirty="0"/>
          </a:p>
        </p:txBody>
      </p:sp>
      <p:sp>
        <p:nvSpPr>
          <p:cNvPr id="3" name="Text Placeholder 2">
            <a:extLst>
              <a:ext uri="{FF2B5EF4-FFF2-40B4-BE49-F238E27FC236}">
                <a16:creationId xmlns:a16="http://schemas.microsoft.com/office/drawing/2014/main" id="{546CE7D0-E328-4BC2-9DD1-0FC904B3AB0E}"/>
              </a:ext>
            </a:extLst>
          </p:cNvPr>
          <p:cNvSpPr>
            <a:spLocks noGrp="1"/>
          </p:cNvSpPr>
          <p:nvPr>
            <p:ph type="body" sz="quarter" idx="10"/>
          </p:nvPr>
        </p:nvSpPr>
        <p:spPr>
          <a:xfrm>
            <a:off x="586390" y="1434370"/>
            <a:ext cx="11018520" cy="5072158"/>
          </a:xfrm>
        </p:spPr>
        <p:txBody>
          <a:bodyPr/>
          <a:lstStyle/>
          <a:p>
            <a:r>
              <a:rPr lang="zh-CN" altLang="en-US" dirty="0"/>
              <a:t>某在线新闻</a:t>
            </a:r>
            <a:r>
              <a:rPr lang="en-US" altLang="zh-CN" dirty="0"/>
              <a:t>APP</a:t>
            </a:r>
            <a:r>
              <a:rPr lang="zh-CN" altLang="en-US" dirty="0"/>
              <a:t>公司希望部署内容个性化推荐服务</a:t>
            </a:r>
            <a:endParaRPr lang="en-US" altLang="zh-CN" dirty="0"/>
          </a:p>
          <a:p>
            <a:r>
              <a:rPr lang="zh-CN" altLang="en-US" dirty="0"/>
              <a:t>期望该服务能满足以下需求：</a:t>
            </a:r>
            <a:endParaRPr lang="en-US" altLang="zh-CN" dirty="0"/>
          </a:p>
          <a:p>
            <a:pPr marL="457200" indent="-457200">
              <a:buFont typeface="Arial" panose="020B0604020202020204" pitchFamily="34" charset="0"/>
              <a:buChar char="•"/>
            </a:pPr>
            <a:r>
              <a:rPr lang="zh-CN" altLang="en-US" dirty="0"/>
              <a:t>低延迟：</a:t>
            </a:r>
            <a:endParaRPr lang="en-US" altLang="zh-CN" dirty="0"/>
          </a:p>
          <a:p>
            <a:pPr marL="685800" lvl="1" indent="-457200">
              <a:buFont typeface="Arial" panose="020B0604020202020204" pitchFamily="34" charset="0"/>
              <a:buChar char="•"/>
            </a:pPr>
            <a:r>
              <a:rPr lang="zh-CN" altLang="en-US" dirty="0"/>
              <a:t>互联网上推荐文章延迟（</a:t>
            </a:r>
            <a:r>
              <a:rPr lang="en-US" altLang="zh-CN" dirty="0"/>
              <a:t>&lt;100</a:t>
            </a:r>
            <a:r>
              <a:rPr lang="zh-CN" altLang="en-US" dirty="0"/>
              <a:t>毫秒）</a:t>
            </a:r>
            <a:endParaRPr lang="en-US" altLang="zh-CN" dirty="0"/>
          </a:p>
          <a:p>
            <a:pPr marL="457200" indent="-457200">
              <a:buFont typeface="Arial" panose="020B0604020202020204" pitchFamily="34" charset="0"/>
              <a:buChar char="•"/>
            </a:pPr>
            <a:r>
              <a:rPr lang="zh-CN" altLang="en-US" dirty="0"/>
              <a:t>高吞吐：</a:t>
            </a:r>
            <a:endParaRPr lang="en-US" altLang="zh-CN" dirty="0"/>
          </a:p>
          <a:p>
            <a:pPr marL="685800" lvl="1" indent="-457200">
              <a:buFont typeface="Arial" panose="020B0604020202020204" pitchFamily="34" charset="0"/>
              <a:buChar char="•"/>
            </a:pPr>
            <a:r>
              <a:rPr lang="zh-CN" altLang="en-US" dirty="0"/>
              <a:t>突发新闻驱动的暴增人群的吞吐量需求</a:t>
            </a:r>
            <a:endParaRPr lang="en-US" altLang="zh-CN" dirty="0"/>
          </a:p>
          <a:p>
            <a:pPr marL="457200" indent="-457200">
              <a:buFont typeface="Arial" panose="020B0604020202020204" pitchFamily="34" charset="0"/>
              <a:buChar char="•"/>
            </a:pPr>
            <a:r>
              <a:rPr lang="zh-CN" altLang="en-US" dirty="0"/>
              <a:t>扩展性：</a:t>
            </a:r>
            <a:endParaRPr lang="en-US" altLang="zh-CN" dirty="0"/>
          </a:p>
          <a:p>
            <a:pPr marL="685800" lvl="1" indent="-457200">
              <a:buFont typeface="Arial" panose="020B0604020202020204" pitchFamily="34" charset="0"/>
              <a:buChar char="•"/>
            </a:pPr>
            <a:r>
              <a:rPr lang="zh-CN" altLang="en-US" dirty="0"/>
              <a:t>扩展到不断增长的庞大的用户群体</a:t>
            </a:r>
            <a:endParaRPr lang="en-US" altLang="zh-CN" dirty="0"/>
          </a:p>
          <a:p>
            <a:pPr marL="457200" indent="-457200">
              <a:buFont typeface="Arial" panose="020B0604020202020204" pitchFamily="34" charset="0"/>
              <a:buChar char="•"/>
            </a:pPr>
            <a:r>
              <a:rPr lang="zh-CN" altLang="en-US" dirty="0"/>
              <a:t>准确度：</a:t>
            </a:r>
            <a:endParaRPr lang="en-US" altLang="zh-CN" dirty="0"/>
          </a:p>
          <a:p>
            <a:pPr marL="685800" lvl="1" indent="-457200">
              <a:buFont typeface="Arial" panose="020B0604020202020204" pitchFamily="34" charset="0"/>
              <a:buChar char="•"/>
            </a:pPr>
            <a:r>
              <a:rPr lang="zh-CN" altLang="en-US" dirty="0"/>
              <a:t>随着新闻和读者兴趣的变化提供准确的预测 </a:t>
            </a:r>
            <a:endParaRPr lang="en-US" altLang="zh-CN" dirty="0"/>
          </a:p>
          <a:p>
            <a:endParaRPr lang="en-US" dirty="0"/>
          </a:p>
        </p:txBody>
      </p:sp>
      <p:pic>
        <p:nvPicPr>
          <p:cNvPr id="4" name="Picture 3">
            <a:extLst>
              <a:ext uri="{FF2B5EF4-FFF2-40B4-BE49-F238E27FC236}">
                <a16:creationId xmlns:a16="http://schemas.microsoft.com/office/drawing/2014/main" id="{FE73A030-5343-4341-8CF2-C71C21DBDDAC}"/>
              </a:ext>
            </a:extLst>
          </p:cNvPr>
          <p:cNvPicPr>
            <a:picLocks noChangeAspect="1"/>
          </p:cNvPicPr>
          <p:nvPr/>
        </p:nvPicPr>
        <p:blipFill>
          <a:blip r:embed="rId3"/>
          <a:stretch>
            <a:fillRect/>
          </a:stretch>
        </p:blipFill>
        <p:spPr>
          <a:xfrm>
            <a:off x="8672023" y="1976284"/>
            <a:ext cx="2272259" cy="4041057"/>
          </a:xfrm>
          <a:prstGeom prst="rect">
            <a:avLst/>
          </a:prstGeom>
        </p:spPr>
      </p:pic>
    </p:spTree>
    <p:extLst>
      <p:ext uri="{BB962C8B-B14F-4D97-AF65-F5344CB8AC3E}">
        <p14:creationId xmlns:p14="http://schemas.microsoft.com/office/powerpoint/2010/main" val="15166412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7802B-38ED-4A3D-A428-8D8B4C3E081B}"/>
              </a:ext>
            </a:extLst>
          </p:cNvPr>
          <p:cNvSpPr>
            <a:spLocks noGrp="1"/>
          </p:cNvSpPr>
          <p:nvPr>
            <p:ph type="title"/>
          </p:nvPr>
        </p:nvSpPr>
        <p:spPr/>
        <p:txBody>
          <a:bodyPr/>
          <a:lstStyle/>
          <a:p>
            <a:r>
              <a:rPr lang="en-US" altLang="zh-CN" dirty="0"/>
              <a:t>IOT</a:t>
            </a:r>
            <a:r>
              <a:rPr lang="zh-CN" altLang="en-US" dirty="0"/>
              <a:t>视觉应用的资源使用需求</a:t>
            </a:r>
            <a:endParaRPr lang="en-US" dirty="0"/>
          </a:p>
        </p:txBody>
      </p:sp>
      <p:grpSp>
        <p:nvGrpSpPr>
          <p:cNvPr id="11" name="Group 10">
            <a:extLst>
              <a:ext uri="{FF2B5EF4-FFF2-40B4-BE49-F238E27FC236}">
                <a16:creationId xmlns:a16="http://schemas.microsoft.com/office/drawing/2014/main" id="{E2834806-74CC-4EDB-B37D-95B0FB3B2A5C}"/>
              </a:ext>
            </a:extLst>
          </p:cNvPr>
          <p:cNvGrpSpPr/>
          <p:nvPr/>
        </p:nvGrpSpPr>
        <p:grpSpPr>
          <a:xfrm>
            <a:off x="1821990" y="1701455"/>
            <a:ext cx="9279517" cy="1230098"/>
            <a:chOff x="3325224" y="1625831"/>
            <a:chExt cx="9279517" cy="1296714"/>
          </a:xfrm>
        </p:grpSpPr>
        <p:grpSp>
          <p:nvGrpSpPr>
            <p:cNvPr id="30" name="Group 29">
              <a:extLst>
                <a:ext uri="{FF2B5EF4-FFF2-40B4-BE49-F238E27FC236}">
                  <a16:creationId xmlns:a16="http://schemas.microsoft.com/office/drawing/2014/main" id="{C4D1EB56-7E88-4B5D-B6B7-30080CC16848}"/>
                </a:ext>
              </a:extLst>
            </p:cNvPr>
            <p:cNvGrpSpPr/>
            <p:nvPr/>
          </p:nvGrpSpPr>
          <p:grpSpPr>
            <a:xfrm>
              <a:off x="3325224" y="1826109"/>
              <a:ext cx="2661884" cy="896158"/>
              <a:chOff x="3173916" y="2449233"/>
              <a:chExt cx="2661884" cy="354247"/>
            </a:xfrm>
          </p:grpSpPr>
          <p:sp>
            <p:nvSpPr>
              <p:cNvPr id="35" name="矩形: 圆角 122">
                <a:extLst>
                  <a:ext uri="{FF2B5EF4-FFF2-40B4-BE49-F238E27FC236}">
                    <a16:creationId xmlns:a16="http://schemas.microsoft.com/office/drawing/2014/main" id="{5FF4BEF3-6443-4AA2-80FB-A1D908E68D9D}"/>
                  </a:ext>
                </a:extLst>
              </p:cNvPr>
              <p:cNvSpPr/>
              <p:nvPr/>
            </p:nvSpPr>
            <p:spPr>
              <a:xfrm>
                <a:off x="3173916" y="2449233"/>
                <a:ext cx="2661884" cy="354247"/>
              </a:xfrm>
              <a:prstGeom prst="roundRect">
                <a:avLst>
                  <a:gd name="adj" fmla="val 2498"/>
                </a:avLst>
              </a:prstGeom>
              <a:solidFill>
                <a:schemeClr val="accent2">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7" name="矩形: 圆角 1">
                <a:extLst>
                  <a:ext uri="{FF2B5EF4-FFF2-40B4-BE49-F238E27FC236}">
                    <a16:creationId xmlns:a16="http://schemas.microsoft.com/office/drawing/2014/main" id="{5C79D33D-9079-4793-A968-0704C21F72AE}"/>
                  </a:ext>
                </a:extLst>
              </p:cNvPr>
              <p:cNvSpPr/>
              <p:nvPr/>
            </p:nvSpPr>
            <p:spPr>
              <a:xfrm>
                <a:off x="3434464" y="2519129"/>
                <a:ext cx="931811" cy="236773"/>
              </a:xfrm>
              <a:prstGeom prst="roundRect">
                <a:avLst>
                  <a:gd name="adj" fmla="val 6268"/>
                </a:avLst>
              </a:prstGeom>
              <a:solidFill>
                <a:srgbClr val="DAE3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1" u="none" strike="noStrike" kern="1200" cap="none" spc="0" normalizeH="0" baseline="-25000" noProof="0" dirty="0">
                    <a:ln>
                      <a:noFill/>
                    </a:ln>
                    <a:solidFill>
                      <a:prstClr val="black"/>
                    </a:solidFill>
                    <a:effectLst/>
                    <a:uLnTx/>
                    <a:uFillTx/>
                    <a:latin typeface="Calibri" panose="020F0502020204030204"/>
                    <a:ea typeface="等线" panose="02010600030101010101" pitchFamily="2" charset="-122"/>
                    <a:cs typeface="+mn-cs"/>
                  </a:rPr>
                  <a:t>摄像头</a:t>
                </a:r>
              </a:p>
            </p:txBody>
          </p:sp>
        </p:grpSp>
        <p:grpSp>
          <p:nvGrpSpPr>
            <p:cNvPr id="31" name="Group 30">
              <a:extLst>
                <a:ext uri="{FF2B5EF4-FFF2-40B4-BE49-F238E27FC236}">
                  <a16:creationId xmlns:a16="http://schemas.microsoft.com/office/drawing/2014/main" id="{087A8D96-36AA-4507-98C6-510FC2060CDB}"/>
                </a:ext>
              </a:extLst>
            </p:cNvPr>
            <p:cNvGrpSpPr/>
            <p:nvPr/>
          </p:nvGrpSpPr>
          <p:grpSpPr>
            <a:xfrm>
              <a:off x="9643948" y="1625831"/>
              <a:ext cx="2960793" cy="1296714"/>
              <a:chOff x="7044715" y="2377809"/>
              <a:chExt cx="2960793" cy="512585"/>
            </a:xfrm>
          </p:grpSpPr>
          <p:sp>
            <p:nvSpPr>
              <p:cNvPr id="32" name="矩形: 圆角 122">
                <a:extLst>
                  <a:ext uri="{FF2B5EF4-FFF2-40B4-BE49-F238E27FC236}">
                    <a16:creationId xmlns:a16="http://schemas.microsoft.com/office/drawing/2014/main" id="{B717873B-88C4-4733-8149-D94FE9B6364B}"/>
                  </a:ext>
                </a:extLst>
              </p:cNvPr>
              <p:cNvSpPr/>
              <p:nvPr/>
            </p:nvSpPr>
            <p:spPr>
              <a:xfrm>
                <a:off x="7544888" y="2480035"/>
                <a:ext cx="1948744" cy="283613"/>
              </a:xfrm>
              <a:prstGeom prst="roundRect">
                <a:avLst>
                  <a:gd name="adj" fmla="val 50000"/>
                </a:avLst>
              </a:prstGeom>
              <a:solidFill>
                <a:schemeClr val="accent6">
                  <a:lumMod val="20000"/>
                  <a:lumOff val="80000"/>
                </a:schemeClr>
              </a:solidFill>
              <a:ln w="19050">
                <a:solidFill>
                  <a:schemeClr val="accent3">
                    <a:lumMod val="50000"/>
                  </a:scheme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矩形: 圆角 1">
                <a:extLst>
                  <a:ext uri="{FF2B5EF4-FFF2-40B4-BE49-F238E27FC236}">
                    <a16:creationId xmlns:a16="http://schemas.microsoft.com/office/drawing/2014/main" id="{1D4A8AAE-9AE6-48CA-AC9A-4B6A04792F4C}"/>
                  </a:ext>
                </a:extLst>
              </p:cNvPr>
              <p:cNvSpPr/>
              <p:nvPr/>
            </p:nvSpPr>
            <p:spPr>
              <a:xfrm>
                <a:off x="7044715" y="2377809"/>
                <a:ext cx="2960793" cy="512585"/>
              </a:xfrm>
              <a:prstGeom prst="roundRect">
                <a:avLst>
                  <a:gd name="adj" fmla="val 6268"/>
                </a:avLst>
              </a:prstGeom>
              <a:solidFill>
                <a:srgbClr val="DAE3F3">
                  <a:alpha val="0"/>
                </a:srgbClr>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rPr>
                  <a:t>云服务器</a:t>
                </a:r>
                <a:endParaRPr kumimoji="0" lang="zh-CN" altLang="en-US" sz="1800" b="1" i="1" u="none" strike="noStrike" kern="1200" cap="none" spc="0" normalizeH="0" baseline="-25000" noProof="0" dirty="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40" name="矩形: 圆角 1">
            <a:extLst>
              <a:ext uri="{FF2B5EF4-FFF2-40B4-BE49-F238E27FC236}">
                <a16:creationId xmlns:a16="http://schemas.microsoft.com/office/drawing/2014/main" id="{BDE8A7A4-DB18-4151-A382-9F7F9940D879}"/>
              </a:ext>
            </a:extLst>
          </p:cNvPr>
          <p:cNvSpPr/>
          <p:nvPr/>
        </p:nvSpPr>
        <p:spPr>
          <a:xfrm>
            <a:off x="3234146" y="2057973"/>
            <a:ext cx="931811" cy="568207"/>
          </a:xfrm>
          <a:prstGeom prst="roundRect">
            <a:avLst>
              <a:gd name="adj" fmla="val 6268"/>
            </a:avLst>
          </a:prstGeom>
          <a:solidFill>
            <a:srgbClr val="DAE3F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 rIns="9144" rtlCol="0" anchor="ctr"/>
          <a:lstStyle/>
          <a:p>
            <a:pPr algn="ctr" defTabSz="914400"/>
            <a:r>
              <a:rPr lang="zh-CN" altLang="en-US" sz="2000" b="1" i="1" baseline="-25000" dirty="0">
                <a:solidFill>
                  <a:prstClr val="black"/>
                </a:solidFill>
                <a:latin typeface="Calibri" panose="020F0502020204030204"/>
                <a:ea typeface="等线" panose="02010600030101010101" pitchFamily="2" charset="-122"/>
              </a:rPr>
              <a:t>处理器</a:t>
            </a:r>
          </a:p>
        </p:txBody>
      </p:sp>
      <p:sp>
        <p:nvSpPr>
          <p:cNvPr id="41" name="Arrow: Right 40">
            <a:extLst>
              <a:ext uri="{FF2B5EF4-FFF2-40B4-BE49-F238E27FC236}">
                <a16:creationId xmlns:a16="http://schemas.microsoft.com/office/drawing/2014/main" id="{82B4B60C-4FDA-4422-8E11-45603C064796}"/>
              </a:ext>
            </a:extLst>
          </p:cNvPr>
          <p:cNvSpPr/>
          <p:nvPr/>
        </p:nvSpPr>
        <p:spPr bwMode="auto">
          <a:xfrm>
            <a:off x="5046244" y="2163434"/>
            <a:ext cx="2661884" cy="306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C3B8095C-CD9E-48D8-8589-6FEC12AB649C}"/>
              </a:ext>
            </a:extLst>
          </p:cNvPr>
          <p:cNvCxnSpPr/>
          <p:nvPr/>
        </p:nvCxnSpPr>
        <p:spPr>
          <a:xfrm>
            <a:off x="1097963" y="3696705"/>
            <a:ext cx="10344947" cy="0"/>
          </a:xfrm>
          <a:prstGeom prst="line">
            <a:avLst/>
          </a:prstGeom>
          <a:ln w="317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38AA570-3EE3-48B4-A58D-3B2A9B257BD3}"/>
              </a:ext>
            </a:extLst>
          </p:cNvPr>
          <p:cNvCxnSpPr/>
          <p:nvPr/>
        </p:nvCxnSpPr>
        <p:spPr>
          <a:xfrm>
            <a:off x="1097962" y="4825666"/>
            <a:ext cx="10344947" cy="0"/>
          </a:xfrm>
          <a:prstGeom prst="line">
            <a:avLst/>
          </a:prstGeom>
          <a:ln w="317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0D77122-7CBB-449A-BEDD-1807D7B64B64}"/>
              </a:ext>
            </a:extLst>
          </p:cNvPr>
          <p:cNvSpPr/>
          <p:nvPr/>
        </p:nvSpPr>
        <p:spPr>
          <a:xfrm>
            <a:off x="1126784" y="3180830"/>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工作负载</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6" name="Rectangle 45">
            <a:extLst>
              <a:ext uri="{FF2B5EF4-FFF2-40B4-BE49-F238E27FC236}">
                <a16:creationId xmlns:a16="http://schemas.microsoft.com/office/drawing/2014/main" id="{767BFC24-685D-4F49-BE67-639319ECAC5D}"/>
              </a:ext>
            </a:extLst>
          </p:cNvPr>
          <p:cNvSpPr/>
          <p:nvPr/>
        </p:nvSpPr>
        <p:spPr>
          <a:xfrm>
            <a:off x="1328794" y="4309790"/>
            <a:ext cx="646331"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预算</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7" name="Rectangle 46">
            <a:extLst>
              <a:ext uri="{FF2B5EF4-FFF2-40B4-BE49-F238E27FC236}">
                <a16:creationId xmlns:a16="http://schemas.microsoft.com/office/drawing/2014/main" id="{E0B65FAE-BD8B-473A-B810-9162275A25B1}"/>
              </a:ext>
            </a:extLst>
          </p:cNvPr>
          <p:cNvSpPr/>
          <p:nvPr/>
        </p:nvSpPr>
        <p:spPr>
          <a:xfrm>
            <a:off x="1086631" y="5298745"/>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计算能力</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8" name="Rectangle 47">
            <a:extLst>
              <a:ext uri="{FF2B5EF4-FFF2-40B4-BE49-F238E27FC236}">
                <a16:creationId xmlns:a16="http://schemas.microsoft.com/office/drawing/2014/main" id="{AE9C5056-8CDA-4B91-BCE3-E3C23357D6EE}"/>
              </a:ext>
            </a:extLst>
          </p:cNvPr>
          <p:cNvSpPr/>
          <p:nvPr/>
        </p:nvSpPr>
        <p:spPr>
          <a:xfrm>
            <a:off x="3985033" y="3143467"/>
            <a:ext cx="5112553"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深度学习</a:t>
            </a: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300GLOPS =&gt; 30GFLOPs / frame, 10FPS</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49" name="Rectangle 48">
            <a:extLst>
              <a:ext uri="{FF2B5EF4-FFF2-40B4-BE49-F238E27FC236}">
                <a16:creationId xmlns:a16="http://schemas.microsoft.com/office/drawing/2014/main" id="{10166A72-C78C-4335-9639-14C488C08A6A}"/>
              </a:ext>
            </a:extLst>
          </p:cNvPr>
          <p:cNvSpPr/>
          <p:nvPr/>
        </p:nvSpPr>
        <p:spPr>
          <a:xfrm>
            <a:off x="2972492" y="4309790"/>
            <a:ext cx="326948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30% of 10Wh for 10h = 300mW</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0" name="Rectangle 49">
            <a:extLst>
              <a:ext uri="{FF2B5EF4-FFF2-40B4-BE49-F238E27FC236}">
                <a16:creationId xmlns:a16="http://schemas.microsoft.com/office/drawing/2014/main" id="{084AA7F5-D9CB-4ACD-B738-7A86E2D3A2F2}"/>
              </a:ext>
            </a:extLst>
          </p:cNvPr>
          <p:cNvSpPr/>
          <p:nvPr/>
        </p:nvSpPr>
        <p:spPr>
          <a:xfrm>
            <a:off x="9021185" y="4309790"/>
            <a:ext cx="118814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$10 </a:t>
            </a: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人</a:t>
            </a: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t>
            </a: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年</a:t>
            </a: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 </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1" name="Rectangle 50">
            <a:extLst>
              <a:ext uri="{FF2B5EF4-FFF2-40B4-BE49-F238E27FC236}">
                <a16:creationId xmlns:a16="http://schemas.microsoft.com/office/drawing/2014/main" id="{8262BCA4-4AA0-4009-8D26-73264342C7D3}"/>
              </a:ext>
            </a:extLst>
          </p:cNvPr>
          <p:cNvSpPr/>
          <p:nvPr/>
        </p:nvSpPr>
        <p:spPr>
          <a:xfrm>
            <a:off x="9061261" y="3824729"/>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云端开销</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2" name="Rectangle 51">
            <a:extLst>
              <a:ext uri="{FF2B5EF4-FFF2-40B4-BE49-F238E27FC236}">
                <a16:creationId xmlns:a16="http://schemas.microsoft.com/office/drawing/2014/main" id="{EE5576CF-7637-4F56-9FB6-A48B882D0EA1}"/>
              </a:ext>
            </a:extLst>
          </p:cNvPr>
          <p:cNvSpPr/>
          <p:nvPr/>
        </p:nvSpPr>
        <p:spPr>
          <a:xfrm>
            <a:off x="3715377" y="3862750"/>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设备功耗</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3" name="Rectangle 52">
            <a:extLst>
              <a:ext uri="{FF2B5EF4-FFF2-40B4-BE49-F238E27FC236}">
                <a16:creationId xmlns:a16="http://schemas.microsoft.com/office/drawing/2014/main" id="{56298A9A-9DF0-466E-972C-10394E39388E}"/>
              </a:ext>
            </a:extLst>
          </p:cNvPr>
          <p:cNvSpPr/>
          <p:nvPr/>
        </p:nvSpPr>
        <p:spPr>
          <a:xfrm>
            <a:off x="3723329" y="5292972"/>
            <a:ext cx="109209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9GFLOPS</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54" name="Rectangle 53">
            <a:extLst>
              <a:ext uri="{FF2B5EF4-FFF2-40B4-BE49-F238E27FC236}">
                <a16:creationId xmlns:a16="http://schemas.microsoft.com/office/drawing/2014/main" id="{DDCA670A-3C33-4972-8D16-437837454D24}"/>
              </a:ext>
            </a:extLst>
          </p:cNvPr>
          <p:cNvSpPr/>
          <p:nvPr/>
        </p:nvSpPr>
        <p:spPr>
          <a:xfrm>
            <a:off x="8552729" y="5247728"/>
            <a:ext cx="195771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2.25GFLOPS(GPU)</a:t>
            </a:r>
            <a:endParaRPr lang="en-US" sz="1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1C601475-4A45-470B-B82F-0CE302DD8DB1}"/>
                  </a:ext>
                </a:extLst>
              </p:cNvPr>
              <p:cNvSpPr/>
              <p:nvPr/>
            </p:nvSpPr>
            <p:spPr>
              <a:xfrm>
                <a:off x="7081380" y="819297"/>
                <a:ext cx="4900414" cy="907171"/>
              </a:xfrm>
              <a:prstGeom prst="rect">
                <a:avLst/>
              </a:prstGeom>
            </p:spPr>
            <p:txBody>
              <a:bodyPr wrap="square">
                <a:spAutoFit/>
              </a:bodyPr>
              <a:lstStyle/>
              <a:p>
                <a:pPr algn="ctr"/>
                <a:r>
                  <a:rPr lang="en-US" dirty="0"/>
                  <a:t>Azure GPU Standard_NC6s_v3 </a:t>
                </a:r>
              </a:p>
              <a:p>
                <a:pPr algn="ctr"/>
                <a:r>
                  <a:rPr lang="en-US" dirty="0"/>
                  <a:t>1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err="1"/>
                  <a:t>nvidia</a:t>
                </a:r>
                <a:r>
                  <a:rPr lang="en-US" dirty="0"/>
                  <a:t> V100 GPU </a:t>
                </a:r>
              </a:p>
              <a:p>
                <a:pPr algn="ctr"/>
                <a:r>
                  <a:rPr lang="en-US" dirty="0"/>
                  <a:t>7TFLOPS 3.0$ / hour</a:t>
                </a:r>
              </a:p>
            </p:txBody>
          </p:sp>
        </mc:Choice>
        <mc:Fallback xmlns="">
          <p:sp>
            <p:nvSpPr>
              <p:cNvPr id="55" name="Rectangle 54">
                <a:extLst>
                  <a:ext uri="{FF2B5EF4-FFF2-40B4-BE49-F238E27FC236}">
                    <a16:creationId xmlns:a16="http://schemas.microsoft.com/office/drawing/2014/main" id="{1C601475-4A45-470B-B82F-0CE302DD8DB1}"/>
                  </a:ext>
                </a:extLst>
              </p:cNvPr>
              <p:cNvSpPr>
                <a:spLocks noRot="1" noChangeAspect="1" noMove="1" noResize="1" noEditPoints="1" noAdjustHandles="1" noChangeArrowheads="1" noChangeShapeType="1" noTextEdit="1"/>
              </p:cNvSpPr>
              <p:nvPr/>
            </p:nvSpPr>
            <p:spPr>
              <a:xfrm>
                <a:off x="7081380" y="819297"/>
                <a:ext cx="4900414" cy="907171"/>
              </a:xfrm>
              <a:prstGeom prst="rect">
                <a:avLst/>
              </a:prstGeom>
              <a:blipFill>
                <a:blip r:embed="rId2"/>
                <a:stretch>
                  <a:fillRect t="-2685" b="-8725"/>
                </a:stretch>
              </a:blipFill>
            </p:spPr>
            <p:txBody>
              <a:bodyPr/>
              <a:lstStyle/>
              <a:p>
                <a:r>
                  <a:rPr lang="en-US">
                    <a:noFill/>
                  </a:rPr>
                  <a:t> </a:t>
                </a:r>
              </a:p>
            </p:txBody>
          </p:sp>
        </mc:Fallback>
      </mc:AlternateContent>
      <p:sp>
        <p:nvSpPr>
          <p:cNvPr id="57" name="Rectangle 56">
            <a:extLst>
              <a:ext uri="{FF2B5EF4-FFF2-40B4-BE49-F238E27FC236}">
                <a16:creationId xmlns:a16="http://schemas.microsoft.com/office/drawing/2014/main" id="{A3AE2A6F-4DD5-4CA0-8817-3F3E48F110AF}"/>
              </a:ext>
            </a:extLst>
          </p:cNvPr>
          <p:cNvSpPr/>
          <p:nvPr/>
        </p:nvSpPr>
        <p:spPr>
          <a:xfrm>
            <a:off x="3235542" y="5828974"/>
            <a:ext cx="6452415" cy="46166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gradFill>
                  <a:gsLst>
                    <a:gs pos="1250">
                      <a:schemeClr val="tx1"/>
                    </a:gs>
                    <a:gs pos="100000">
                      <a:schemeClr val="tx1"/>
                    </a:gs>
                  </a:gsLst>
                  <a:lin ang="5400000" scaled="0"/>
                </a:gradFill>
                <a:highlight>
                  <a:srgbClr val="FFFFFF"/>
                </a:highlight>
                <a:latin typeface="Segoe UI Semilight" panose="020B0402040204020203" pitchFamily="34" charset="0"/>
                <a:cs typeface="Segoe UI Semilight" panose="020B0402040204020203" pitchFamily="34" charset="0"/>
              </a:rPr>
              <a:t>计算能力和工作负载需求差距较大</a:t>
            </a:r>
            <a:endParaRPr lang="en-US" sz="2400" dirty="0">
              <a:gradFill>
                <a:gsLst>
                  <a:gs pos="1250">
                    <a:schemeClr val="tx1"/>
                  </a:gs>
                  <a:gs pos="100000">
                    <a:schemeClr val="tx1"/>
                  </a:gs>
                </a:gsLst>
                <a:lin ang="5400000" scaled="0"/>
              </a:gradFill>
              <a:highlight>
                <a:srgbClr val="FFFFFF"/>
              </a:highlight>
              <a:latin typeface="Segoe UI Semilight" panose="020B0402040204020203" pitchFamily="34" charset="0"/>
              <a:cs typeface="Segoe UI Semilight" panose="020B0402040204020203" pitchFamily="34" charset="0"/>
            </a:endParaRPr>
          </a:p>
        </p:txBody>
      </p:sp>
      <p:pic>
        <p:nvPicPr>
          <p:cNvPr id="3" name="Picture 2">
            <a:extLst>
              <a:ext uri="{FF2B5EF4-FFF2-40B4-BE49-F238E27FC236}">
                <a16:creationId xmlns:a16="http://schemas.microsoft.com/office/drawing/2014/main" id="{7307C089-8CD5-49A6-9C12-EF8CFC3E0FB0}"/>
              </a:ext>
            </a:extLst>
          </p:cNvPr>
          <p:cNvPicPr>
            <a:picLocks noChangeAspect="1"/>
          </p:cNvPicPr>
          <p:nvPr/>
        </p:nvPicPr>
        <p:blipFill>
          <a:blip r:embed="rId3"/>
          <a:stretch>
            <a:fillRect/>
          </a:stretch>
        </p:blipFill>
        <p:spPr>
          <a:xfrm>
            <a:off x="572786" y="1966339"/>
            <a:ext cx="1107996" cy="712669"/>
          </a:xfrm>
          <a:prstGeom prst="rect">
            <a:avLst/>
          </a:prstGeom>
        </p:spPr>
      </p:pic>
    </p:spTree>
    <p:extLst>
      <p:ext uri="{BB962C8B-B14F-4D97-AF65-F5344CB8AC3E}">
        <p14:creationId xmlns:p14="http://schemas.microsoft.com/office/powerpoint/2010/main" val="33024152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2E595-8F49-44C8-91C4-0B3B25A826AF}"/>
              </a:ext>
            </a:extLst>
          </p:cNvPr>
          <p:cNvSpPr>
            <a:spLocks noGrp="1"/>
          </p:cNvSpPr>
          <p:nvPr>
            <p:ph type="title"/>
          </p:nvPr>
        </p:nvSpPr>
        <p:spPr/>
        <p:txBody>
          <a:bodyPr/>
          <a:lstStyle/>
          <a:p>
            <a:r>
              <a:rPr lang="zh-CN" altLang="en-US" dirty="0"/>
              <a:t>推理系统部署灵活性需求</a:t>
            </a:r>
            <a:endParaRPr lang="en-US" dirty="0"/>
          </a:p>
        </p:txBody>
      </p:sp>
      <p:sp>
        <p:nvSpPr>
          <p:cNvPr id="3" name="Text Placeholder 2">
            <a:extLst>
              <a:ext uri="{FF2B5EF4-FFF2-40B4-BE49-F238E27FC236}">
                <a16:creationId xmlns:a16="http://schemas.microsoft.com/office/drawing/2014/main" id="{AD74E556-D745-4625-BDE7-535D1951903D}"/>
              </a:ext>
            </a:extLst>
          </p:cNvPr>
          <p:cNvSpPr>
            <a:spLocks noGrp="1"/>
          </p:cNvSpPr>
          <p:nvPr>
            <p:ph type="body" sz="quarter" idx="10"/>
          </p:nvPr>
        </p:nvSpPr>
        <p:spPr>
          <a:xfrm>
            <a:off x="586740" y="1435497"/>
            <a:ext cx="11018520" cy="1993503"/>
          </a:xfrm>
        </p:spPr>
        <p:txBody>
          <a:bodyPr/>
          <a:lstStyle/>
          <a:p>
            <a:pPr marL="0" indent="0">
              <a:buNone/>
            </a:pPr>
            <a:r>
              <a:rPr lang="zh-CN" altLang="en-US" dirty="0"/>
              <a:t>机器学习服务的部署，优化和维护困难且容易出错</a:t>
            </a:r>
            <a:endParaRPr lang="en-US" altLang="zh-CN" dirty="0"/>
          </a:p>
          <a:p>
            <a:r>
              <a:rPr lang="zh-CN" altLang="en-US" sz="2000" dirty="0"/>
              <a:t>大多数框架都是为训练设计和优化</a:t>
            </a:r>
            <a:endParaRPr lang="en-US" altLang="zh-CN" sz="2000" dirty="0"/>
          </a:p>
          <a:p>
            <a:r>
              <a:rPr lang="zh-CN" altLang="en-US" sz="2000" dirty="0"/>
              <a:t>开发人员需要将必要的软件组件拼凑在一起</a:t>
            </a:r>
            <a:endParaRPr lang="en-US" altLang="zh-CN" sz="2000" dirty="0"/>
          </a:p>
          <a:p>
            <a:r>
              <a:rPr lang="zh-CN" altLang="en-US" sz="2000" dirty="0"/>
              <a:t>跨多个不断发展的框架集成和推理需求</a:t>
            </a:r>
            <a:endParaRPr lang="en-US" altLang="zh-CN" sz="2000" dirty="0"/>
          </a:p>
          <a:p>
            <a:r>
              <a:rPr lang="zh-CN" altLang="en-US" sz="2000" dirty="0"/>
              <a:t>多种部署硬件的支持</a:t>
            </a:r>
            <a:endParaRPr lang="en-US" altLang="zh-CN" sz="2000" dirty="0"/>
          </a:p>
          <a:p>
            <a:endParaRPr lang="en-US" altLang="zh-CN" dirty="0"/>
          </a:p>
          <a:p>
            <a:endParaRPr lang="en-US" dirty="0"/>
          </a:p>
        </p:txBody>
      </p:sp>
      <p:pic>
        <p:nvPicPr>
          <p:cNvPr id="5" name="Picture 4">
            <a:extLst>
              <a:ext uri="{FF2B5EF4-FFF2-40B4-BE49-F238E27FC236}">
                <a16:creationId xmlns:a16="http://schemas.microsoft.com/office/drawing/2014/main" id="{5547B019-9BE6-4479-A1A8-2945D0F84757}"/>
              </a:ext>
            </a:extLst>
          </p:cNvPr>
          <p:cNvPicPr>
            <a:picLocks noChangeAspect="1"/>
          </p:cNvPicPr>
          <p:nvPr/>
        </p:nvPicPr>
        <p:blipFill>
          <a:blip r:embed="rId3"/>
          <a:stretch>
            <a:fillRect/>
          </a:stretch>
        </p:blipFill>
        <p:spPr>
          <a:xfrm>
            <a:off x="2932386" y="3550411"/>
            <a:ext cx="7126013" cy="3089981"/>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E686E5CD-3066-4AC5-91C8-3A83707470BB}"/>
              </a:ext>
            </a:extLst>
          </p:cNvPr>
          <p:cNvPicPr>
            <a:picLocks noChangeAspect="1"/>
          </p:cNvPicPr>
          <p:nvPr/>
        </p:nvPicPr>
        <p:blipFill>
          <a:blip r:embed="rId4"/>
          <a:stretch>
            <a:fillRect/>
          </a:stretch>
        </p:blipFill>
        <p:spPr>
          <a:xfrm>
            <a:off x="5599080" y="3704121"/>
            <a:ext cx="1184509" cy="666351"/>
          </a:xfrm>
          <a:prstGeom prst="rect">
            <a:avLst/>
          </a:prstGeom>
        </p:spPr>
      </p:pic>
      <p:pic>
        <p:nvPicPr>
          <p:cNvPr id="10" name="Picture 9" descr="A close up of a computer&#10;&#10;Description automatically generated">
            <a:extLst>
              <a:ext uri="{FF2B5EF4-FFF2-40B4-BE49-F238E27FC236}">
                <a16:creationId xmlns:a16="http://schemas.microsoft.com/office/drawing/2014/main" id="{9C47D15A-BACF-4A65-8609-657AF12B02CB}"/>
              </a:ext>
            </a:extLst>
          </p:cNvPr>
          <p:cNvPicPr>
            <a:picLocks noChangeAspect="1"/>
          </p:cNvPicPr>
          <p:nvPr/>
        </p:nvPicPr>
        <p:blipFill>
          <a:blip r:embed="rId5"/>
          <a:stretch>
            <a:fillRect/>
          </a:stretch>
        </p:blipFill>
        <p:spPr>
          <a:xfrm>
            <a:off x="5785761" y="5707116"/>
            <a:ext cx="1054224" cy="281663"/>
          </a:xfrm>
          <a:prstGeom prst="rect">
            <a:avLst/>
          </a:prstGeom>
        </p:spPr>
      </p:pic>
      <p:sp>
        <p:nvSpPr>
          <p:cNvPr id="4" name="Rectangle 3">
            <a:extLst>
              <a:ext uri="{FF2B5EF4-FFF2-40B4-BE49-F238E27FC236}">
                <a16:creationId xmlns:a16="http://schemas.microsoft.com/office/drawing/2014/main" id="{3778D867-4617-4017-97D5-DD2F5FC2777A}"/>
              </a:ext>
            </a:extLst>
          </p:cNvPr>
          <p:cNvSpPr/>
          <p:nvPr/>
        </p:nvSpPr>
        <p:spPr>
          <a:xfrm>
            <a:off x="7552217" y="6486503"/>
            <a:ext cx="4726743" cy="307777"/>
          </a:xfrm>
          <a:prstGeom prst="rect">
            <a:avLst/>
          </a:prstGeom>
        </p:spPr>
        <p:txBody>
          <a:bodyPr wrap="none">
            <a:spAutoFit/>
          </a:bodyPr>
          <a:lstStyle/>
          <a:p>
            <a:r>
              <a:rPr lang="en-US" sz="1400" dirty="0"/>
              <a:t>DEEP LEARNING DEPLOYMENT WITH NVIDIA TENSORRT </a:t>
            </a:r>
          </a:p>
        </p:txBody>
      </p:sp>
    </p:spTree>
    <p:extLst>
      <p:ext uri="{BB962C8B-B14F-4D97-AF65-F5344CB8AC3E}">
        <p14:creationId xmlns:p14="http://schemas.microsoft.com/office/powerpoint/2010/main" val="2902356814"/>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fee685fa73bb65ddb994adf36fc55786">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418362bc589c750f00739201e543eca2"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89a4766a-e9e1-4d58-841b-4c85ba9c1d4b"/>
    <ds:schemaRef ds:uri="cf19287f-c95b-489e-b120-7cecafd1d699"/>
    <ds:schemaRef ds:uri="http://www.w3.org/XML/1998/namespace"/>
    <ds:schemaRef ds:uri="http://schemas.microsoft.com/sharepoint/v3"/>
  </ds:schemaRefs>
</ds:datastoreItem>
</file>

<file path=customXml/itemProps3.xml><?xml version="1.0" encoding="utf-8"?>
<ds:datastoreItem xmlns:ds="http://schemas.openxmlformats.org/officeDocument/2006/customXml" ds:itemID="{7369B8AD-5BD8-4A87-8C8A-2E18A756C4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f19287f-c95b-489e-b120-7cecafd1d699"/>
    <ds:schemaRef ds:uri="89a4766a-e9e1-4d58-841b-4c85ba9c1d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SystemforAI-8-Inference</Template>
  <TotalTime>2</TotalTime>
  <Words>3544</Words>
  <Application>Microsoft Office PowerPoint</Application>
  <PresentationFormat>Widescreen</PresentationFormat>
  <Paragraphs>532</Paragraphs>
  <Slides>45</Slides>
  <Notes>27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Arial</vt:lpstr>
      <vt:lpstr>Calibri</vt:lpstr>
      <vt:lpstr>Cambria Math</vt:lpstr>
      <vt:lpstr>Consolas</vt:lpstr>
      <vt:lpstr>Segoe UI</vt:lpstr>
      <vt:lpstr>Segoe UI Light</vt:lpstr>
      <vt:lpstr>Segoe UI Semibold</vt:lpstr>
      <vt:lpstr>Segoe UI Semilight</vt:lpstr>
      <vt:lpstr>Wingdings</vt:lpstr>
      <vt:lpstr>WHITE TEMPLATE</vt:lpstr>
      <vt:lpstr>SOFT BLACK TEMPLATE</vt:lpstr>
      <vt:lpstr>人工智能系统 System for AI  深度学习推理系统  Inference systems</vt:lpstr>
      <vt:lpstr>主要内容</vt:lpstr>
      <vt:lpstr>典型深度学习推理应用</vt:lpstr>
      <vt:lpstr>深度学习模型的生命周期</vt:lpstr>
      <vt:lpstr>推理相比训练的新特点与挑战</vt:lpstr>
      <vt:lpstr>模型部署与推理</vt:lpstr>
      <vt:lpstr>在线推荐系统的服务需求</vt:lpstr>
      <vt:lpstr>IOT视觉应用的资源使用需求</vt:lpstr>
      <vt:lpstr>推理系统部署灵活性需求</vt:lpstr>
      <vt:lpstr>设计推理系统的优化目标 </vt:lpstr>
      <vt:lpstr>推理系统的约束</vt:lpstr>
      <vt:lpstr>小结与讨论</vt:lpstr>
      <vt:lpstr>主要内容</vt:lpstr>
      <vt:lpstr>延迟(Latency)</vt:lpstr>
      <vt:lpstr>低延迟的策略</vt:lpstr>
      <vt:lpstr>层间与张量融合(Layer and Tensor Fusion)</vt:lpstr>
      <vt:lpstr>内核(Kernel)目标后端自动调优</vt:lpstr>
      <vt:lpstr>内存分配策略调优</vt:lpstr>
      <vt:lpstr>低精度推理</vt:lpstr>
      <vt:lpstr>精度校准(Precision Calibration)</vt:lpstr>
      <vt:lpstr>模型压缩问题定义</vt:lpstr>
      <vt:lpstr>模型压缩策略</vt:lpstr>
      <vt:lpstr>剪枝算法</vt:lpstr>
      <vt:lpstr>小结与讨论</vt:lpstr>
      <vt:lpstr>主要内容</vt:lpstr>
      <vt:lpstr>吞吐量(Throughputs)</vt:lpstr>
      <vt:lpstr>提升批处理(Batch Size)可以提升吞吐量</vt:lpstr>
      <vt:lpstr>吞吐量优化问题</vt:lpstr>
      <vt:lpstr>动态批处理尺寸(Batch Size)</vt:lpstr>
      <vt:lpstr>主要内容</vt:lpstr>
      <vt:lpstr>效率(Efficiency)</vt:lpstr>
      <vt:lpstr>加速器的低效率使用</vt:lpstr>
      <vt:lpstr>单加速器运行多模型</vt:lpstr>
      <vt:lpstr>加速器的低效率使用</vt:lpstr>
      <vt:lpstr>装箱</vt:lpstr>
      <vt:lpstr>小结与讨论</vt:lpstr>
      <vt:lpstr>主要内容</vt:lpstr>
      <vt:lpstr>部署(Deployment)</vt:lpstr>
      <vt:lpstr>扩展性</vt:lpstr>
      <vt:lpstr>部署灵活性(Flexibility)</vt:lpstr>
      <vt:lpstr>模型转换与开放协议</vt:lpstr>
      <vt:lpstr>模型版本管理</vt:lpstr>
      <vt:lpstr>金丝雀(Canary)和回滚(Rollback)策略</vt:lpstr>
      <vt:lpstr>小结</vt:lpstr>
      <vt:lpstr>参考文献</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人工智能系统 System for AI  深度学习推理系统  Inference systems</dc:title>
  <dc:subject>&lt;Event name&gt;</dc:subject>
  <dc:creator>Tingting Qin</dc:creator>
  <cp:keywords/>
  <dc:description/>
  <cp:lastModifiedBy>Tingting Qin</cp:lastModifiedBy>
  <cp:revision>1</cp:revision>
  <dcterms:created xsi:type="dcterms:W3CDTF">2020-11-05T07:22:06Z</dcterms:created>
  <dcterms:modified xsi:type="dcterms:W3CDTF">2020-11-05T07:24:26Z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